
<file path=[Content_Types].xml><?xml version="1.0" encoding="utf-8"?>
<Types xmlns="http://schemas.openxmlformats.org/package/2006/content-types">
  <Default Extension="gif" ContentType="image/gif"/>
  <Default Extension="jpe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8.jpg" ContentType="image/jpeg"/>
  <Override PartName="/ppt/media/image11.jpg" ContentType="image/jpeg"/>
  <Override PartName="/ppt/notesSlides/notesSlide1.xml" ContentType="application/vnd.openxmlformats-officedocument.presentationml.notesSlide+xml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3.jpg" ContentType="image/jpeg"/>
  <Override PartName="/ppt/notesSlides/notesSlide2.xml" ContentType="application/vnd.openxmlformats-officedocument.presentationml.notesSlide+xml"/>
  <Override PartName="/ppt/media/image24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10" r:id="rId6"/>
    <p:sldId id="261" r:id="rId7"/>
    <p:sldId id="262" r:id="rId8"/>
    <p:sldId id="263" r:id="rId9"/>
    <p:sldId id="264" r:id="rId10"/>
    <p:sldId id="265" r:id="rId11"/>
    <p:sldId id="266" r:id="rId12"/>
    <p:sldId id="308" r:id="rId13"/>
    <p:sldId id="260" r:id="rId14"/>
    <p:sldId id="309" r:id="rId15"/>
    <p:sldId id="311" r:id="rId16"/>
    <p:sldId id="312" r:id="rId17"/>
    <p:sldId id="313" r:id="rId18"/>
    <p:sldId id="314" r:id="rId19"/>
    <p:sldId id="315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830" autoAdjust="0"/>
  </p:normalViewPr>
  <p:slideViewPr>
    <p:cSldViewPr snapToGrid="0">
      <p:cViewPr varScale="1">
        <p:scale>
          <a:sx n="85" d="100"/>
          <a:sy n="85" d="100"/>
        </p:scale>
        <p:origin x="12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Walsh" userId="f619e97340dcf560" providerId="LiveId" clId="{FAF5BB3B-382E-41E0-9EB1-3E8E78C20001}"/>
    <pc:docChg chg="modSld">
      <pc:chgData name="Frank Walsh" userId="f619e97340dcf560" providerId="LiveId" clId="{FAF5BB3B-382E-41E0-9EB1-3E8E78C20001}" dt="2024-11-02T13:15:53.875" v="15" actId="20577"/>
      <pc:docMkLst>
        <pc:docMk/>
      </pc:docMkLst>
      <pc:sldChg chg="modSp mod">
        <pc:chgData name="Frank Walsh" userId="f619e97340dcf560" providerId="LiveId" clId="{FAF5BB3B-382E-41E0-9EB1-3E8E78C20001}" dt="2024-11-02T13:14:52.499" v="1" actId="20577"/>
        <pc:sldMkLst>
          <pc:docMk/>
          <pc:sldMk cId="2738973" sldId="256"/>
        </pc:sldMkLst>
        <pc:spChg chg="mod">
          <ac:chgData name="Frank Walsh" userId="f619e97340dcf560" providerId="LiveId" clId="{FAF5BB3B-382E-41E0-9EB1-3E8E78C20001}" dt="2024-11-02T13:14:52.499" v="1" actId="20577"/>
          <ac:spMkLst>
            <pc:docMk/>
            <pc:sldMk cId="2738973" sldId="256"/>
            <ac:spMk id="2" creationId="{10CE0D69-E731-22BC-F50B-6931B2EA467D}"/>
          </ac:spMkLst>
        </pc:spChg>
      </pc:sldChg>
      <pc:sldChg chg="modSp mod">
        <pc:chgData name="Frank Walsh" userId="f619e97340dcf560" providerId="LiveId" clId="{FAF5BB3B-382E-41E0-9EB1-3E8E78C20001}" dt="2024-11-02T13:15:53.875" v="15" actId="20577"/>
        <pc:sldMkLst>
          <pc:docMk/>
          <pc:sldMk cId="4079763689" sldId="257"/>
        </pc:sldMkLst>
        <pc:spChg chg="mod">
          <ac:chgData name="Frank Walsh" userId="f619e97340dcf560" providerId="LiveId" clId="{FAF5BB3B-382E-41E0-9EB1-3E8E78C20001}" dt="2024-11-02T13:15:53.875" v="15" actId="20577"/>
          <ac:spMkLst>
            <pc:docMk/>
            <pc:sldMk cId="4079763689" sldId="257"/>
            <ac:spMk id="3" creationId="{71245FDE-E1A5-9D5E-3819-E40BE5588F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98CB0-28C0-4666-842F-42A066FCF5A0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52A87-2AE7-41DC-96EE-D59A7EF927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190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simple Arduino doing sensor readings and sending data uses around 0.25 W, which is 12–16× less power than a Raspberry Pi 4.</a:t>
            </a:r>
            <a:br>
              <a:rPr lang="en-GB" dirty="0"/>
            </a:br>
            <a:r>
              <a:rPr lang="en-GB" dirty="0"/>
              <a:t>That’s why </a:t>
            </a:r>
            <a:r>
              <a:rPr lang="en-GB" b="1" dirty="0"/>
              <a:t>battery-powered or ultra-low-power IoT devices</a:t>
            </a:r>
            <a:r>
              <a:rPr lang="en-GB" dirty="0"/>
              <a:t> almost always use microcontrollers instead of full computers like the Raspberry Pi.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52A87-2AE7-41DC-96EE-D59A7EF9279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329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Microcontroller side (low power)</a:t>
            </a:r>
            <a:endParaRPr lang="en-GB" dirty="0"/>
          </a:p>
          <a:p>
            <a:pPr lvl="1"/>
            <a:r>
              <a:rPr lang="en-GB" dirty="0"/>
              <a:t>Continuously monitors a </a:t>
            </a:r>
            <a:r>
              <a:rPr lang="en-GB" b="1" dirty="0"/>
              <a:t>PIR motion sensor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Runs on very little power, so it can stay active all the time.</a:t>
            </a:r>
          </a:p>
          <a:p>
            <a:pPr lvl="1"/>
            <a:r>
              <a:rPr lang="en-GB" dirty="0"/>
              <a:t>When motion is detected, it sends a signal to the Raspberry Pi</a:t>
            </a:r>
            <a:r>
              <a:rPr lang="en-GB" b="1" dirty="0"/>
              <a:t>, Wi-Fi, or MQTT</a:t>
            </a:r>
            <a:r>
              <a:rPr lang="en-GB" dirty="0"/>
              <a:t>.</a:t>
            </a:r>
          </a:p>
          <a:p>
            <a:r>
              <a:rPr lang="en-GB" b="1" dirty="0"/>
              <a:t>Single-board computer side (high capability)</a:t>
            </a:r>
            <a:r>
              <a:rPr lang="en-GB" dirty="0"/>
              <a:t> via </a:t>
            </a:r>
            <a:r>
              <a:rPr lang="en-GB" b="1" dirty="0"/>
              <a:t>serial</a:t>
            </a:r>
            <a:endParaRPr lang="en-GB" dirty="0"/>
          </a:p>
          <a:p>
            <a:pPr lvl="1"/>
            <a:r>
              <a:rPr lang="en-GB" dirty="0"/>
              <a:t>Normally in </a:t>
            </a:r>
            <a:r>
              <a:rPr lang="en-GB" b="1" dirty="0"/>
              <a:t>sleep or low-power idle</a:t>
            </a:r>
            <a:r>
              <a:rPr lang="en-GB" dirty="0"/>
              <a:t> mode to save energy.</a:t>
            </a:r>
          </a:p>
          <a:p>
            <a:pPr lvl="1"/>
            <a:r>
              <a:rPr lang="en-GB" dirty="0"/>
              <a:t>When triggered by the microcontroller, it:</a:t>
            </a:r>
          </a:p>
          <a:p>
            <a:pPr lvl="2"/>
            <a:r>
              <a:rPr lang="en-GB" dirty="0"/>
              <a:t>Activates the </a:t>
            </a:r>
            <a:r>
              <a:rPr lang="en-GB" b="1" dirty="0"/>
              <a:t>camera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Records or streams video.</a:t>
            </a:r>
          </a:p>
          <a:p>
            <a:pPr lvl="2"/>
            <a:r>
              <a:rPr lang="en-GB" dirty="0"/>
              <a:t>Uses AI (e.g. TensorFlow Lite) for </a:t>
            </a:r>
            <a:r>
              <a:rPr lang="en-GB" b="1" dirty="0"/>
              <a:t>object or face recognition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Uploads footage to </a:t>
            </a:r>
            <a:r>
              <a:rPr lang="en-GB" b="1" dirty="0"/>
              <a:t>cloud storage</a:t>
            </a:r>
            <a:r>
              <a:rPr lang="en-GB" dirty="0"/>
              <a:t> or sends a notification to your phone.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⚙️ Why Use Both?</a:t>
            </a:r>
          </a:p>
          <a:p>
            <a:r>
              <a:rPr lang="en-GB" dirty="0"/>
              <a:t>The </a:t>
            </a:r>
            <a:r>
              <a:rPr lang="en-GB" b="1" dirty="0"/>
              <a:t>microcontroller</a:t>
            </a:r>
            <a:r>
              <a:rPr lang="en-GB" dirty="0"/>
              <a:t> handles </a:t>
            </a:r>
            <a:r>
              <a:rPr lang="en-GB" b="1" dirty="0"/>
              <a:t>real-time sensing</a:t>
            </a:r>
            <a:r>
              <a:rPr lang="en-GB" dirty="0"/>
              <a:t> efficiently and cheaply.</a:t>
            </a:r>
          </a:p>
          <a:p>
            <a:r>
              <a:rPr lang="en-GB" dirty="0"/>
              <a:t>The </a:t>
            </a:r>
            <a:r>
              <a:rPr lang="en-GB" b="1" dirty="0"/>
              <a:t>Raspberry Pi</a:t>
            </a:r>
            <a:r>
              <a:rPr lang="en-GB" dirty="0"/>
              <a:t> handles </a:t>
            </a:r>
            <a:r>
              <a:rPr lang="en-GB" b="1" dirty="0"/>
              <a:t>complex processing</a:t>
            </a:r>
            <a:r>
              <a:rPr lang="en-GB" dirty="0"/>
              <a:t> and </a:t>
            </a:r>
            <a:r>
              <a:rPr lang="en-GB" b="1" dirty="0"/>
              <a:t>network tasks</a:t>
            </a:r>
            <a:r>
              <a:rPr lang="en-GB" dirty="0"/>
              <a:t> that need more computing power.</a:t>
            </a:r>
          </a:p>
          <a:p>
            <a:r>
              <a:rPr lang="en-GB" dirty="0"/>
              <a:t>This combination gives </a:t>
            </a:r>
            <a:r>
              <a:rPr lang="en-GB" b="1" dirty="0"/>
              <a:t>fast response, low power consumption</a:t>
            </a:r>
            <a:r>
              <a:rPr lang="en-GB" dirty="0"/>
              <a:t>, and </a:t>
            </a:r>
            <a:r>
              <a:rPr lang="en-GB" b="1" dirty="0"/>
              <a:t>advanced functionality</a:t>
            </a:r>
            <a:r>
              <a:rPr lang="en-GB" dirty="0"/>
              <a:t>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52A87-2AE7-41DC-96EE-D59A7EF92793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588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52A87-2AE7-41DC-96EE-D59A7EF92793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8302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⚙️ </a:t>
            </a:r>
            <a:r>
              <a:rPr lang="en-IE" b="1" dirty="0"/>
              <a:t>System-on-Chip (SoC):</a:t>
            </a:r>
            <a:r>
              <a:rPr lang="en-IE" dirty="0"/>
              <a:t> A single chip that integrates </a:t>
            </a:r>
            <a:r>
              <a:rPr lang="en-IE" b="1" dirty="0"/>
              <a:t>the CPU plus other key components</a:t>
            </a:r>
            <a:r>
              <a:rPr lang="en-IE" dirty="0"/>
              <a:t> like the GPU, memory controller, I/O interfaces, and sometimes even wireless radios.</a:t>
            </a:r>
            <a:br>
              <a:rPr lang="en-IE" dirty="0"/>
            </a:br>
            <a:r>
              <a:rPr lang="en-IE" i="1" dirty="0"/>
              <a:t>Example:</a:t>
            </a:r>
            <a:r>
              <a:rPr lang="en-IE" dirty="0"/>
              <a:t> Broadcom BCM2711 (used in RPi 4) integrates:</a:t>
            </a:r>
          </a:p>
          <a:p>
            <a:r>
              <a:rPr lang="en-IE" dirty="0"/>
              <a:t>4× ARM Cortex-A72 CPU cores</a:t>
            </a:r>
          </a:p>
          <a:p>
            <a:r>
              <a:rPr lang="en-IE" dirty="0" err="1"/>
              <a:t>VideoCore</a:t>
            </a:r>
            <a:r>
              <a:rPr lang="en-IE" dirty="0"/>
              <a:t> VI GPU</a:t>
            </a:r>
          </a:p>
          <a:p>
            <a:r>
              <a:rPr lang="en-IE" dirty="0"/>
              <a:t>Memory controller (for LPDDR4 RAM)</a:t>
            </a:r>
          </a:p>
          <a:p>
            <a:r>
              <a:rPr lang="en-IE" dirty="0"/>
              <a:t>USB, Ethernet, HDMI, and peripheral controllers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52A87-2AE7-41DC-96EE-D59A7EF92793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7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£399 in 1982</a:t>
            </a:r>
          </a:p>
          <a:p>
            <a:r>
              <a:rPr lang="en-IE" dirty="0"/>
              <a:t>€2,080 in todays money</a:t>
            </a:r>
            <a:br>
              <a:rPr lang="en-IE" dirty="0"/>
            </a:br>
            <a:r>
              <a:rPr lang="en-IE" dirty="0"/>
              <a:t>BTW it had 64KB of ram. Your </a:t>
            </a:r>
            <a:r>
              <a:rPr lang="en-IE" dirty="0" err="1"/>
              <a:t>Rpi</a:t>
            </a:r>
            <a:r>
              <a:rPr lang="en-IE" dirty="0"/>
              <a:t> has 2GB – 32000 times more </a:t>
            </a:r>
            <a:br>
              <a:rPr lang="en-IE" dirty="0"/>
            </a:br>
            <a:r>
              <a:rPr lang="en-IE" dirty="0"/>
              <a:t>I’ll not even talk about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52A87-2AE7-41DC-96EE-D59A7EF92793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72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16ED-B0A3-0CF9-0A3F-CB7269409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C8E04-DF10-D1C2-C6CD-1527FE923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53EB-28D8-2E15-E31F-0EF200B6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0532-524F-00E3-D44C-1F195471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C61A-CE75-277B-D3E9-E8E2D903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0190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A6E9-0929-D085-BD76-EF6C521B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4D733-C60E-668E-CFA8-6D069CC97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541E-7534-8685-6E7D-87D4CA5B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5F6D4-10D7-8244-E5F4-EFB31EB8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EE76A-AF95-F411-B369-F0DD972D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771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F66DE-1089-E2A9-B54D-431F4483F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644F-6FA2-5CA9-04C7-DB4410D2F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8DBA-6F0B-CD92-A419-0B9C1411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B50C-80BA-6321-8A3F-11648F2D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CE0B-72E5-060B-2F3D-CEA8339D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985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38732" cy="272125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370695" cy="4525010"/>
          </a:xfrm>
          <a:custGeom>
            <a:avLst/>
            <a:gdLst/>
            <a:ahLst/>
            <a:cxnLst/>
            <a:rect l="l" t="t" r="r" b="b"/>
            <a:pathLst>
              <a:path w="9370695" h="4525010">
                <a:moveTo>
                  <a:pt x="5221833" y="4524450"/>
                </a:moveTo>
                <a:lnTo>
                  <a:pt x="0" y="2721254"/>
                </a:lnTo>
                <a:lnTo>
                  <a:pt x="8838732" y="0"/>
                </a:lnTo>
                <a:lnTo>
                  <a:pt x="9370213" y="0"/>
                </a:lnTo>
                <a:lnTo>
                  <a:pt x="5221833" y="452445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67647" y="0"/>
            <a:ext cx="2424430" cy="2971165"/>
          </a:xfrm>
          <a:custGeom>
            <a:avLst/>
            <a:gdLst/>
            <a:ahLst/>
            <a:cxnLst/>
            <a:rect l="l" t="t" r="r" b="b"/>
            <a:pathLst>
              <a:path w="2424429" h="2971165">
                <a:moveTo>
                  <a:pt x="2424352" y="2970580"/>
                </a:moveTo>
                <a:lnTo>
                  <a:pt x="0" y="0"/>
                </a:lnTo>
                <a:lnTo>
                  <a:pt x="1636700" y="0"/>
                </a:lnTo>
                <a:lnTo>
                  <a:pt x="2424352" y="98755"/>
                </a:lnTo>
                <a:lnTo>
                  <a:pt x="2424352" y="29705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1833" y="0"/>
            <a:ext cx="6970166" cy="452445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221833" y="2970580"/>
            <a:ext cx="6970395" cy="3312795"/>
          </a:xfrm>
          <a:custGeom>
            <a:avLst/>
            <a:gdLst/>
            <a:ahLst/>
            <a:cxnLst/>
            <a:rect l="l" t="t" r="r" b="b"/>
            <a:pathLst>
              <a:path w="6970395" h="3312795">
                <a:moveTo>
                  <a:pt x="6970166" y="3312566"/>
                </a:moveTo>
                <a:lnTo>
                  <a:pt x="8534" y="1556308"/>
                </a:lnTo>
                <a:lnTo>
                  <a:pt x="0" y="1553870"/>
                </a:lnTo>
                <a:lnTo>
                  <a:pt x="6970166" y="0"/>
                </a:lnTo>
                <a:lnTo>
                  <a:pt x="6970166" y="3312566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21254"/>
            <a:ext cx="5221833" cy="413674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2872740" cy="2721610"/>
          </a:xfrm>
          <a:custGeom>
            <a:avLst/>
            <a:gdLst/>
            <a:ahLst/>
            <a:cxnLst/>
            <a:rect l="l" t="t" r="r" b="b"/>
            <a:pathLst>
              <a:path w="2872740" h="2721610">
                <a:moveTo>
                  <a:pt x="0" y="2721254"/>
                </a:moveTo>
                <a:lnTo>
                  <a:pt x="0" y="0"/>
                </a:lnTo>
                <a:lnTo>
                  <a:pt x="2872528" y="0"/>
                </a:lnTo>
                <a:lnTo>
                  <a:pt x="0" y="2721254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35104" y="4524451"/>
            <a:ext cx="8656955" cy="2333625"/>
          </a:xfrm>
          <a:custGeom>
            <a:avLst/>
            <a:gdLst/>
            <a:ahLst/>
            <a:cxnLst/>
            <a:rect l="l" t="t" r="r" b="b"/>
            <a:pathLst>
              <a:path w="8656955" h="2333625">
                <a:moveTo>
                  <a:pt x="8656895" y="2333549"/>
                </a:moveTo>
                <a:lnTo>
                  <a:pt x="0" y="2333549"/>
                </a:lnTo>
                <a:lnTo>
                  <a:pt x="1686728" y="0"/>
                </a:lnTo>
                <a:lnTo>
                  <a:pt x="1695263" y="2438"/>
                </a:lnTo>
                <a:lnTo>
                  <a:pt x="8656895" y="1758695"/>
                </a:lnTo>
                <a:lnTo>
                  <a:pt x="8656895" y="233354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2721254"/>
            <a:ext cx="2108200" cy="4137025"/>
          </a:xfrm>
          <a:custGeom>
            <a:avLst/>
            <a:gdLst/>
            <a:ahLst/>
            <a:cxnLst/>
            <a:rect l="l" t="t" r="r" b="b"/>
            <a:pathLst>
              <a:path w="2108200" h="4137025">
                <a:moveTo>
                  <a:pt x="2107943" y="4136745"/>
                </a:moveTo>
                <a:lnTo>
                  <a:pt x="0" y="4136745"/>
                </a:lnTo>
                <a:lnTo>
                  <a:pt x="0" y="0"/>
                </a:lnTo>
                <a:lnTo>
                  <a:pt x="2107943" y="413674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00" y="1143000"/>
            <a:ext cx="4876799" cy="457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5012" y="2526664"/>
            <a:ext cx="2743200" cy="1108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14466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1F2328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39055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0E8F-400B-4C94-FD49-8E44A9F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4578-8060-3D23-75F8-E35DD046C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D7E5D-6C51-8AF7-E8E8-9EBEDEEA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C2B2D-9638-01C5-A1A1-B949BBE7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2186-383C-5A17-043F-0CF940EB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147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BE75-67FB-500C-1FE2-2C0BA287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554A-62D0-456E-857D-7439CF26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B25F3-88C2-9613-AD0D-10D1CAE2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8157C-06D5-99B8-1F1A-46B2096D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29FB-13DD-0D8F-6F9F-5B57759A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024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D4D9-EA3C-35E1-674B-26C894B6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EED9-DE3B-D7D9-C942-8D3B79EF6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6F26C-03FC-50C8-5951-8BC2F8D6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1EE8C-D14E-2351-82DA-EF915F1B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6DB8-0299-B518-02F0-A4FF7DF4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F63E6-2AE9-9314-D9F9-75527F62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68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F0D-CB7D-62E9-BC4F-3583498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A312-1D6B-2DDE-4B57-EF20CE9F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97AF-8789-C752-6EFE-4B8A57BDC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68856-C11B-493D-5F94-8383E12AC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CF1E8-6897-7316-ED73-0B9016C74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4CD78-3A3C-1DA6-7201-595759E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04059-E7BD-E498-B6B0-C982C1E3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39E01-72EA-E0C5-5575-715834EA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547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D99E-155E-BE98-4EB4-4263A047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E5EC1-2DF9-F626-7F7C-CB862A0C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E08AB-6742-2EB1-B604-5E539FFE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5ED4-7443-53BE-B169-851D4A1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518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481A7-3086-1F27-6CA2-99B82B13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FD65B-2C80-061B-AC3A-E4BD7566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98C6C-99B2-2FC8-3BFA-E00B385D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248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6F64-3129-2B9E-B10F-44C4276D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C4B8-3E94-9BAE-357B-C6AE863B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46EA7-5AF7-42B0-3ACE-B2432AB32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3EA95-7875-159F-B88A-0884573A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1DCC-EFFC-1619-EE78-CD07D57C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28F0B-679D-4297-E8A9-6D293B1E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927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1584-5505-30BA-3C3D-06596280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3D0C1-DA98-0AF5-1A83-BE16D0BE9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1FA3F-6BF6-2803-661C-903F4B150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422F1-3DCE-6998-A6D3-388F6B6C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AEEC6-04EE-D010-69EA-CAB9236B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BDE3-4F8B-27CB-539A-B0B6014C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92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73EE1-1827-DD69-9358-D0AEC6DF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1F9C-63DA-04E6-7424-4677336AE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5444-90B8-29D7-DC5E-AEBD7703A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26112-F535-417B-ADEB-7D3B1FF3470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4A64C-FA31-4B38-7690-A1C0708F5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1218-1C2F-D646-5BFF-4CA4AAF4F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FFDA-1E55-4E5B-89C6-02CEAF37639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26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lifornia_license_plate_ANPR.pn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20-platform.blogspot.com/2014/04/tricking-traffic-radars.html" TargetMode="External"/><Relationship Id="rId4" Type="http://schemas.openxmlformats.org/officeDocument/2006/relationships/image" Target="../media/image22.jpe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i.com/index.php/Raspberry_Pi_night_vision_camera_adjustable-focus_module_ER-001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ructables.com/id/Raspberry-Pi-Arduino-Serial-Communic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rduino-mkr-wifi-101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lectronicamade.com/raspberry-pi-2-modelo-b/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utors.dev/lab/setu-hdip-comp-sci-2024-comp-sys/topic-08-week8/book-3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ug.io/blog/2019/09/raspberry-pi-4-review-benchmark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1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microcontroller-png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jpralves.net/post/2021/03/11/arduino-watering-system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compute-module-4-pcie-nvme-support-released-2021/rpi-4/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-electronics.org/arduino-mkr-wifi-1010/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svgsilh.com/image/297629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how-car-technology-has-changed-over-time-and-what-we-can-expect-to-see-in-the-future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inc.com/ece-expertise/vehicle-ecu-design-and-development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E0D69-E731-22BC-F50B-6931B2EA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IE" sz="4200" b="1" dirty="0"/>
              <a:t>Single Board Computers</a:t>
            </a:r>
          </a:p>
        </p:txBody>
      </p:sp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681BC7FF-230C-30CC-80E0-C3489FF5F7BD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8" y="4645152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IE" dirty="0"/>
              <a:t>Frank Walsh </a:t>
            </a:r>
          </a:p>
          <a:p>
            <a:pPr algn="l"/>
            <a:r>
              <a:rPr lang="en-IE" dirty="0"/>
              <a:t>2025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aspberry and computer parts fighting with swords&#10;&#10;Description automatically generated">
            <a:extLst>
              <a:ext uri="{FF2B5EF4-FFF2-40B4-BE49-F238E27FC236}">
                <a16:creationId xmlns:a16="http://schemas.microsoft.com/office/drawing/2014/main" id="{EF20F806-404C-9FB2-211C-62669CFD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195B9-B6E0-A8C9-CDB3-5F6EC2D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sz="34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0786-9B91-7748-BFE9-57607520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sz="1500" b="0" i="0" dirty="0">
                <a:effectLst/>
                <a:latin typeface="Söhne"/>
              </a:rPr>
              <a:t>LPR systems automate the process of identifying a vehicle's license plate to manage access, billing,  security….</a:t>
            </a:r>
          </a:p>
          <a:p>
            <a:r>
              <a:rPr lang="en-GB" sz="1500" b="1" i="0" dirty="0">
                <a:effectLst/>
                <a:latin typeface="Söhne"/>
              </a:rPr>
              <a:t>Capture: </a:t>
            </a:r>
            <a:r>
              <a:rPr lang="en-GB" sz="1500" b="0" i="0" dirty="0">
                <a:effectLst/>
                <a:latin typeface="Söhne"/>
              </a:rPr>
              <a:t>Cameras take images of vehicles' as they come and go.</a:t>
            </a:r>
          </a:p>
          <a:p>
            <a:r>
              <a:rPr lang="en-GB" sz="1500" b="1" dirty="0"/>
              <a:t>Image Processing: </a:t>
            </a:r>
            <a:r>
              <a:rPr lang="en-GB" sz="1500" b="0" i="0" dirty="0">
                <a:effectLst/>
                <a:latin typeface="Söhne"/>
              </a:rPr>
              <a:t>The system processes these images to enhance clarity, adjust lighting, and prepare the image for plate extraction.</a:t>
            </a:r>
          </a:p>
          <a:p>
            <a:r>
              <a:rPr lang="en-GB" sz="1500" b="1" dirty="0"/>
              <a:t>Plate Extraction: </a:t>
            </a:r>
            <a:r>
              <a:rPr lang="en-GB" sz="1500" dirty="0"/>
              <a:t>Program identify the rectangular region of the image containing the license plate.</a:t>
            </a:r>
          </a:p>
          <a:p>
            <a:r>
              <a:rPr lang="en-GB" sz="1500" b="1" dirty="0"/>
              <a:t>Optical Character Recognition: </a:t>
            </a:r>
            <a:r>
              <a:rPr lang="en-GB" sz="1500" dirty="0"/>
              <a:t>The system then processes this extracted portion to recognise and read the characters on the license plate.</a:t>
            </a:r>
          </a:p>
          <a:p>
            <a:r>
              <a:rPr lang="en-GB" sz="1500" b="1" dirty="0"/>
              <a:t>Database: </a:t>
            </a:r>
            <a:r>
              <a:rPr lang="en-GB" sz="1500" dirty="0"/>
              <a:t>The licence plate number is used to query/update a DB</a:t>
            </a:r>
            <a:endParaRPr lang="en-IE" sz="15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31238-80D3-BDC5-63B1-47FF481C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64" r="711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C0C79-947A-2AF3-1039-BA52BCAE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845" r="20166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FE558-3464-81DD-BAF9-A3E7E88023CA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h20-platform.blogspot.com/2014/04/tricking-traffic-rada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535B-C0A2-14CE-EBC6-F8AA09EABC17}"/>
              </a:ext>
            </a:extLst>
          </p:cNvPr>
          <p:cNvSpPr txBox="1"/>
          <p:nvPr/>
        </p:nvSpPr>
        <p:spPr>
          <a:xfrm>
            <a:off x="755239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mons.wikimedia.org/wiki/File:California_license_plate_ANPR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8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877C6-DD2D-CAB9-8700-62E1117A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4600"/>
              <a:t>Example Use Case2: Licence Plate Recognition (LPR)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36A9-827A-7E24-AE12-25BC04EE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A lot of computationally expensive processing here (image processing). May need a lot of CPU power and memory.</a:t>
            </a:r>
          </a:p>
          <a:p>
            <a:r>
              <a:rPr lang="en-IE" sz="2200" dirty="0"/>
              <a:t>Short period to acquire, process and recognise licence plate is acceptable.</a:t>
            </a:r>
          </a:p>
          <a:p>
            <a:r>
              <a:rPr lang="en-IE" sz="2200" dirty="0"/>
              <a:t>Quick, but not </a:t>
            </a:r>
            <a:r>
              <a:rPr lang="en-GB" sz="2200" b="0" i="0" dirty="0">
                <a:effectLst/>
                <a:latin typeface="Söhne"/>
              </a:rPr>
              <a:t>exact real-time processing, is OK. </a:t>
            </a:r>
            <a:endParaRPr lang="en-IE" sz="2200" b="0" i="0" dirty="0">
              <a:effectLst/>
              <a:latin typeface="Söhne"/>
            </a:endParaRPr>
          </a:p>
          <a:p>
            <a:r>
              <a:rPr lang="en-IE" sz="2200" dirty="0">
                <a:latin typeface="Söhne"/>
              </a:rPr>
              <a:t>Nobody will be hurt if it fails – not safety critical.</a:t>
            </a:r>
          </a:p>
          <a:p>
            <a:r>
              <a:rPr lang="en-IE" sz="2200" dirty="0">
                <a:latin typeface="Söhne"/>
              </a:rPr>
              <a:t>A networked/connected </a:t>
            </a:r>
            <a:r>
              <a:rPr lang="en-IE" sz="2200" b="1" dirty="0">
                <a:latin typeface="Söhne"/>
              </a:rPr>
              <a:t>Single Board Computer </a:t>
            </a:r>
            <a:r>
              <a:rPr lang="en-IE" sz="2200" dirty="0">
                <a:latin typeface="Söhne"/>
              </a:rPr>
              <a:t>connected to Camera is a viable option here. </a:t>
            </a:r>
          </a:p>
          <a:p>
            <a:endParaRPr lang="en-IE" sz="2200" dirty="0">
              <a:latin typeface="Söhne"/>
            </a:endParaRPr>
          </a:p>
          <a:p>
            <a:endParaRPr lang="en-GB" sz="22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8A05B-7DBC-165D-35A8-416831C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43" y="1967985"/>
            <a:ext cx="3370623" cy="337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4072A-FCD6-0543-41D1-8AA2107E5C61}"/>
              </a:ext>
            </a:extLst>
          </p:cNvPr>
          <p:cNvSpPr txBox="1"/>
          <p:nvPr/>
        </p:nvSpPr>
        <p:spPr>
          <a:xfrm>
            <a:off x="7600943" y="7661179"/>
            <a:ext cx="3370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3" tooltip="https://wiki.52pi.com/index.php/Raspberry_Pi_night_vision_camera_adjustable-focus_module_ER-0016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4" tooltip="https://creativecommons.org/licenses/by-nc-sa/3.0/"/>
              </a:rPr>
              <a:t>CC BY-SA-NC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03310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4D5-8FED-4009-8EDA-113AEF6F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 dirty="0"/>
              <a:t>Can you use both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EC7-5A0C-ED5B-661C-D9028C81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Yep! If you want</a:t>
            </a:r>
          </a:p>
          <a:p>
            <a:r>
              <a:rPr lang="en-IE" sz="2200" dirty="0"/>
              <a:t>Why?</a:t>
            </a:r>
          </a:p>
          <a:p>
            <a:pPr lvl="1"/>
            <a:r>
              <a:rPr lang="en-IE" sz="2200" dirty="0"/>
              <a:t>Microcontrollers are reliable, real-time and interface well with sensors (</a:t>
            </a:r>
            <a:r>
              <a:rPr lang="en-IE" sz="2200" dirty="0" err="1"/>
              <a:t>analog</a:t>
            </a:r>
            <a:r>
              <a:rPr lang="en-IE" sz="2200" dirty="0"/>
              <a:t>/digital sensors)</a:t>
            </a:r>
          </a:p>
          <a:p>
            <a:pPr lvl="1"/>
            <a:r>
              <a:rPr lang="en-IE" sz="2200" dirty="0"/>
              <a:t>OS on computer have a lot of processing power/software to work on data but can crash and have security vulnerabilities like any computer.</a:t>
            </a:r>
          </a:p>
          <a:p>
            <a:pPr lvl="1"/>
            <a:r>
              <a:rPr lang="en-IE" sz="2200" dirty="0"/>
              <a:t>Use Microcontroller to interface/control sensors and actuators</a:t>
            </a:r>
          </a:p>
          <a:p>
            <a:pPr lvl="1"/>
            <a:r>
              <a:rPr lang="en-IE" sz="2200" dirty="0"/>
              <a:t>Use SBC to process data/connect to other networks and services.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4AC9D81-284F-7337-6314-91A8AB8F3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690" r="222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ADC9C-451F-D83E-52F1-7DD0581E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 dirty="0"/>
              <a:t>Best of Both Worlds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231-967E-7D72-490C-B3E437D5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234267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000" b="1" dirty="0"/>
              <a:t>Arduino Uno Q</a:t>
            </a:r>
          </a:p>
          <a:p>
            <a:pPr marL="0" indent="0">
              <a:buNone/>
            </a:pPr>
            <a:r>
              <a:rPr lang="en-IE" sz="2000" dirty="0"/>
              <a:t>"Combines a Linux® Debian-capable Qualcomm® </a:t>
            </a:r>
            <a:r>
              <a:rPr lang="en-IE" sz="2000" dirty="0" err="1"/>
              <a:t>Dragonwing</a:t>
            </a:r>
            <a:r>
              <a:rPr lang="en-IE" sz="2000" dirty="0"/>
              <a:t>™ QRB2210 microprocessor with a real-time STM32U585 microcontroller (MCU). It’s Arduino, it’s a computer, it’s anything you want to build."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36F86-4B08-B370-2F59-2B34EA06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58" y="1321363"/>
            <a:ext cx="7424554" cy="40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1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1286D35-29BB-AAAB-0252-6E41EDB5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83" y="2512715"/>
            <a:ext cx="5331374" cy="3549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0BB4E-A57A-4FAB-A81C-9ADEE61D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Raspberry Pi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8F7E-49A3-4B47-98F3-C2604C8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10627052" cy="872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 dirty="0">
                <a:cs typeface="Calibri"/>
              </a:rPr>
              <a:t>Low cost, single board computer</a:t>
            </a:r>
          </a:p>
          <a:p>
            <a:r>
              <a:rPr lang="en-US" sz="2000" dirty="0">
                <a:cs typeface="Calibri"/>
              </a:rPr>
              <a:t>Linux OS</a:t>
            </a:r>
          </a:p>
          <a:p>
            <a:r>
              <a:rPr lang="en-US" sz="2000" dirty="0">
                <a:cs typeface="Calibri"/>
              </a:rPr>
              <a:t>Same features as most laptops/workstations</a:t>
            </a: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99BA9-3E72-4D73-98A3-DAAA91BA023F}"/>
              </a:ext>
            </a:extLst>
          </p:cNvPr>
          <p:cNvSpPr txBox="1"/>
          <p:nvPr/>
        </p:nvSpPr>
        <p:spPr>
          <a:xfrm>
            <a:off x="8551657" y="4518930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USB</a:t>
            </a:r>
            <a:r>
              <a:rPr lang="en-US" sz="2800" b="1" dirty="0">
                <a:cs typeface="Calibri"/>
              </a:rPr>
              <a:t> 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46317-6AC6-417A-8BC7-77D504BBC12F}"/>
              </a:ext>
            </a:extLst>
          </p:cNvPr>
          <p:cNvSpPr txBox="1"/>
          <p:nvPr/>
        </p:nvSpPr>
        <p:spPr>
          <a:xfrm>
            <a:off x="8905337" y="298827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RJ45 Ethernet</a:t>
            </a:r>
            <a:endParaRPr lang="en-US" sz="28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84684-84CD-4B34-9D5E-6B362C478360}"/>
              </a:ext>
            </a:extLst>
          </p:cNvPr>
          <p:cNvSpPr txBox="1"/>
          <p:nvPr/>
        </p:nvSpPr>
        <p:spPr>
          <a:xfrm>
            <a:off x="6579068" y="634184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3.5mm audio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F8D5D-2E8E-4E0D-ADCE-6C04E02ED55D}"/>
              </a:ext>
            </a:extLst>
          </p:cNvPr>
          <p:cNvSpPr txBox="1"/>
          <p:nvPr/>
        </p:nvSpPr>
        <p:spPr>
          <a:xfrm>
            <a:off x="3416046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HDMI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5982B-49E8-4230-9F1A-5B786DE5DE50}"/>
              </a:ext>
            </a:extLst>
          </p:cNvPr>
          <p:cNvSpPr txBox="1"/>
          <p:nvPr/>
        </p:nvSpPr>
        <p:spPr>
          <a:xfrm>
            <a:off x="477083" y="400373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LCD Display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3EC6-B858-4905-9E56-81A61301609F}"/>
              </a:ext>
            </a:extLst>
          </p:cNvPr>
          <p:cNvSpPr txBox="1"/>
          <p:nvPr/>
        </p:nvSpPr>
        <p:spPr>
          <a:xfrm>
            <a:off x="1518234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Power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F9B14-7B44-4249-A971-E56E122634FC}"/>
              </a:ext>
            </a:extLst>
          </p:cNvPr>
          <p:cNvSpPr txBox="1"/>
          <p:nvPr/>
        </p:nvSpPr>
        <p:spPr>
          <a:xfrm>
            <a:off x="5615781" y="16979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40 pin GPIO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937CF9-E37D-4435-A90A-74A0F3E8EA38}"/>
              </a:ext>
            </a:extLst>
          </p:cNvPr>
          <p:cNvCxnSpPr/>
          <p:nvPr/>
        </p:nvCxnSpPr>
        <p:spPr>
          <a:xfrm flipH="1" flipV="1">
            <a:off x="8510767" y="4478745"/>
            <a:ext cx="609600" cy="25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685B9-8C41-4FE3-887E-CC429586559E}"/>
              </a:ext>
            </a:extLst>
          </p:cNvPr>
          <p:cNvCxnSpPr>
            <a:cxnSpLocks/>
          </p:cNvCxnSpPr>
          <p:nvPr/>
        </p:nvCxnSpPr>
        <p:spPr>
          <a:xfrm flipH="1">
            <a:off x="8431691" y="4950694"/>
            <a:ext cx="767751" cy="6124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1D395A-5112-4D30-950E-004156614BF5}"/>
              </a:ext>
            </a:extLst>
          </p:cNvPr>
          <p:cNvCxnSpPr>
            <a:cxnSpLocks/>
          </p:cNvCxnSpPr>
          <p:nvPr/>
        </p:nvCxnSpPr>
        <p:spPr>
          <a:xfrm flipH="1" flipV="1">
            <a:off x="8338872" y="3232927"/>
            <a:ext cx="652732" cy="57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B800C-24F2-4E3F-939B-41AA574B9CF0}"/>
              </a:ext>
            </a:extLst>
          </p:cNvPr>
          <p:cNvCxnSpPr>
            <a:cxnSpLocks/>
          </p:cNvCxnSpPr>
          <p:nvPr/>
        </p:nvCxnSpPr>
        <p:spPr>
          <a:xfrm flipH="1" flipV="1">
            <a:off x="6495691" y="6236897"/>
            <a:ext cx="537714" cy="3508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735BB-3B4E-4A34-A1FF-99FB3C1357BC}"/>
              </a:ext>
            </a:extLst>
          </p:cNvPr>
          <p:cNvCxnSpPr>
            <a:cxnSpLocks/>
          </p:cNvCxnSpPr>
          <p:nvPr/>
        </p:nvCxnSpPr>
        <p:spPr>
          <a:xfrm flipH="1" flipV="1">
            <a:off x="4885425" y="6150637"/>
            <a:ext cx="20130" cy="2645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AFBDE-36AB-4887-AED9-0BFCD8A7B508}"/>
              </a:ext>
            </a:extLst>
          </p:cNvPr>
          <p:cNvCxnSpPr>
            <a:cxnSpLocks/>
          </p:cNvCxnSpPr>
          <p:nvPr/>
        </p:nvCxnSpPr>
        <p:spPr>
          <a:xfrm flipV="1">
            <a:off x="2921481" y="6165011"/>
            <a:ext cx="641229" cy="322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B58C4-AE40-4ADE-949C-5B7C60744332}"/>
              </a:ext>
            </a:extLst>
          </p:cNvPr>
          <p:cNvCxnSpPr>
            <a:cxnSpLocks/>
          </p:cNvCxnSpPr>
          <p:nvPr/>
        </p:nvCxnSpPr>
        <p:spPr>
          <a:xfrm flipV="1">
            <a:off x="2830669" y="4269980"/>
            <a:ext cx="411192" cy="34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3E63-089C-4F72-8B74-3FC1502EE61D}"/>
              </a:ext>
            </a:extLst>
          </p:cNvPr>
          <p:cNvCxnSpPr>
            <a:cxnSpLocks/>
          </p:cNvCxnSpPr>
          <p:nvPr/>
        </p:nvCxnSpPr>
        <p:spPr>
          <a:xfrm flipH="1">
            <a:off x="5517222" y="2145102"/>
            <a:ext cx="826069" cy="5705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195D59ED-7032-4D73-AA04-1DD5E28F9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37" y="1141113"/>
            <a:ext cx="1800225" cy="92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9191B-02FE-C227-7520-C08AAA895801}"/>
              </a:ext>
            </a:extLst>
          </p:cNvPr>
          <p:cNvSpPr txBox="1"/>
          <p:nvPr/>
        </p:nvSpPr>
        <p:spPr>
          <a:xfrm>
            <a:off x="379321" y="2356696"/>
            <a:ext cx="274320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System on Chip(SoC) including CPU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0C0688-0495-08DF-51FC-1032CE03F05F}"/>
              </a:ext>
            </a:extLst>
          </p:cNvPr>
          <p:cNvCxnSpPr>
            <a:cxnSpLocks/>
          </p:cNvCxnSpPr>
          <p:nvPr/>
        </p:nvCxnSpPr>
        <p:spPr>
          <a:xfrm>
            <a:off x="2651573" y="3117540"/>
            <a:ext cx="2002620" cy="82931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197A33-94DB-6C2D-8196-59A4F0FF8211}"/>
              </a:ext>
            </a:extLst>
          </p:cNvPr>
          <p:cNvSpPr txBox="1"/>
          <p:nvPr/>
        </p:nvSpPr>
        <p:spPr>
          <a:xfrm>
            <a:off x="282276" y="518448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Camera 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6BF550-2DFF-1931-21D6-B93A9FEB3C2D}"/>
              </a:ext>
            </a:extLst>
          </p:cNvPr>
          <p:cNvCxnSpPr>
            <a:cxnSpLocks/>
          </p:cNvCxnSpPr>
          <p:nvPr/>
        </p:nvCxnSpPr>
        <p:spPr>
          <a:xfrm flipV="1">
            <a:off x="2839605" y="5021463"/>
            <a:ext cx="2754503" cy="34177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5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19049"/>
            <a:ext cx="4876799" cy="6819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012" y="840739"/>
            <a:ext cx="4133850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Raspberry</a:t>
            </a:r>
            <a:r>
              <a:rPr spc="120" dirty="0"/>
              <a:t> </a:t>
            </a:r>
            <a:r>
              <a:rPr dirty="0"/>
              <a:t>Pi</a:t>
            </a:r>
            <a:r>
              <a:rPr spc="130" dirty="0"/>
              <a:t> </a:t>
            </a:r>
            <a:r>
              <a:rPr spc="-10" dirty="0"/>
              <a:t>History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18478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31527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3638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4533899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87462" y="1623694"/>
            <a:ext cx="3776979" cy="43688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6499"/>
              </a:lnSpc>
              <a:spcBef>
                <a:spcPts val="5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First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launched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in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2012</a:t>
            </a:r>
            <a:r>
              <a:rPr sz="2150" b="1" spc="4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by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the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Foundation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in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the UK.</a:t>
            </a: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Inspired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by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BBC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Micro</a:t>
            </a:r>
            <a:endParaRPr sz="2150">
              <a:latin typeface="Segoe UI"/>
              <a:cs typeface="Segoe UI"/>
            </a:endParaRPr>
          </a:p>
          <a:p>
            <a:pPr marL="12700" marR="497205">
              <a:lnSpc>
                <a:spcPct val="127899"/>
              </a:lnSpc>
              <a:spcBef>
                <a:spcPts val="52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Aimed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to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make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computing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accessible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to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everyone.</a:t>
            </a:r>
            <a:endParaRPr sz="2150">
              <a:latin typeface="Segoe UI"/>
              <a:cs typeface="Segoe UI"/>
            </a:endParaRPr>
          </a:p>
          <a:p>
            <a:pPr marL="12700" marR="346075">
              <a:lnSpc>
                <a:spcPct val="126899"/>
              </a:lnSpc>
              <a:spcBef>
                <a:spcPts val="47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Evolved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from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the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original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Model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B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to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the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latest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4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and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0" dirty="0">
                <a:solidFill>
                  <a:srgbClr val="1F2328"/>
                </a:solidFill>
                <a:latin typeface="Segoe UI"/>
                <a:cs typeface="Segoe UI"/>
              </a:rPr>
              <a:t>400.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spcBef>
                  <a:spcPts val="240"/>
                </a:spcBef>
              </a:pPr>
              <a:t>15</a:t>
            </a:fld>
            <a:endParaRPr spc="-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2085975"/>
            <a:ext cx="4876800" cy="2676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Raspberry</a:t>
            </a:r>
            <a:r>
              <a:rPr spc="120" dirty="0"/>
              <a:t> </a:t>
            </a:r>
            <a:r>
              <a:rPr dirty="0"/>
              <a:t>Pi</a:t>
            </a:r>
            <a:r>
              <a:rPr spc="130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1752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26574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39623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5276849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87462" y="1518919"/>
            <a:ext cx="4071620" cy="5216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7899"/>
              </a:lnSpc>
              <a:spcBef>
                <a:spcPts val="95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Raspberry</a:t>
            </a:r>
            <a:r>
              <a:rPr sz="2150" b="1" spc="5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Pi</a:t>
            </a:r>
            <a:r>
              <a:rPr sz="2150" b="1" spc="5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4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2GB,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4GB,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or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8GB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of</a:t>
            </a:r>
            <a:r>
              <a:rPr sz="2150" spc="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RAM</a:t>
            </a:r>
            <a:endParaRPr sz="2150">
              <a:latin typeface="Segoe UI"/>
              <a:cs typeface="Segoe UI"/>
            </a:endParaRPr>
          </a:p>
          <a:p>
            <a:pPr marL="12700" marR="184150">
              <a:lnSpc>
                <a:spcPct val="126499"/>
              </a:lnSpc>
              <a:spcBef>
                <a:spcPts val="560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Raspberry</a:t>
            </a:r>
            <a:r>
              <a:rPr sz="2150" b="1" spc="3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Pi</a:t>
            </a:r>
            <a:r>
              <a:rPr sz="2150" b="1" spc="3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5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4GB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or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8GB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of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RAM,</a:t>
            </a:r>
            <a:r>
              <a:rPr sz="2150" spc="7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significantly</a:t>
            </a:r>
            <a:r>
              <a:rPr sz="2150" spc="8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faster</a:t>
            </a:r>
            <a:r>
              <a:rPr sz="2150" spc="7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2.4GHz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quad-core</a:t>
            </a:r>
            <a:r>
              <a:rPr sz="2150" spc="1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Cortex-A76</a:t>
            </a:r>
            <a:r>
              <a:rPr sz="2150" spc="10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CPU</a:t>
            </a:r>
            <a:endParaRPr sz="2150">
              <a:latin typeface="Segoe UI"/>
              <a:cs typeface="Segoe UI"/>
            </a:endParaRPr>
          </a:p>
          <a:p>
            <a:pPr marL="12700" marR="988060">
              <a:lnSpc>
                <a:spcPct val="126499"/>
              </a:lnSpc>
              <a:spcBef>
                <a:spcPts val="484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Raspberry</a:t>
            </a:r>
            <a:r>
              <a:rPr sz="2150" b="1" spc="6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Pi</a:t>
            </a:r>
            <a:r>
              <a:rPr sz="2150" b="1" spc="7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Zero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r>
              <a:rPr sz="2150" spc="7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Ultra- compact.embedded/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lightweight</a:t>
            </a:r>
            <a:r>
              <a:rPr sz="2150" spc="1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applications;</a:t>
            </a:r>
            <a:endParaRPr sz="2150">
              <a:latin typeface="Segoe UI"/>
              <a:cs typeface="Segoe UI"/>
            </a:endParaRPr>
          </a:p>
          <a:p>
            <a:pPr marL="12700" marR="278130">
              <a:lnSpc>
                <a:spcPct val="126499"/>
              </a:lnSpc>
              <a:spcBef>
                <a:spcPts val="565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Raspberry</a:t>
            </a:r>
            <a:r>
              <a:rPr sz="2150" b="1" spc="7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Pi</a:t>
            </a:r>
            <a:r>
              <a:rPr sz="2150" b="1" spc="8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400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r>
              <a:rPr sz="2150" spc="8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Keyboard-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integrated</a:t>
            </a:r>
            <a:r>
              <a:rPr sz="2150" spc="8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model</a:t>
            </a:r>
            <a:r>
              <a:rPr sz="2150" spc="9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containing</a:t>
            </a:r>
            <a:r>
              <a:rPr sz="2150" spc="9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Pi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4-class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hardware,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designed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for</a:t>
            </a: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</a:t>
            </a:r>
            <a:r>
              <a:rPr sz="2150" spc="3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all-in-one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desktop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computing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0319" y="634047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777777"/>
                </a:solidFill>
                <a:latin typeface="Segoe UI"/>
                <a:cs typeface="Segoe UI"/>
              </a:rPr>
              <a:t>8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952500"/>
            <a:ext cx="4876800" cy="1523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3571875"/>
            <a:ext cx="4876799" cy="3133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012" y="755015"/>
            <a:ext cx="3583304" cy="110871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25"/>
              </a:spcBef>
            </a:pPr>
            <a:r>
              <a:rPr dirty="0"/>
              <a:t>GPIO</a:t>
            </a:r>
            <a:r>
              <a:rPr spc="30" dirty="0"/>
              <a:t> </a:t>
            </a:r>
            <a:r>
              <a:rPr dirty="0"/>
              <a:t>Pins</a:t>
            </a:r>
            <a:r>
              <a:rPr spc="45" dirty="0"/>
              <a:t> </a:t>
            </a:r>
            <a:r>
              <a:rPr spc="-25" dirty="0"/>
              <a:t>and </a:t>
            </a:r>
            <a:r>
              <a:rPr dirty="0"/>
              <a:t>Hardware</a:t>
            </a:r>
            <a:r>
              <a:rPr spc="-20" dirty="0"/>
              <a:t> </a:t>
            </a:r>
            <a:r>
              <a:rPr spc="-10" dirty="0"/>
              <a:t>Control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23050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36194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437" y="4033837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5437" y="4510087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5437" y="4995862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5437" y="5481637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749" y="5972174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7462" y="2071370"/>
            <a:ext cx="4027804" cy="4521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499"/>
              </a:lnSpc>
              <a:spcBef>
                <a:spcPts val="130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GPIO</a:t>
            </a:r>
            <a:r>
              <a:rPr sz="2150" b="1" spc="7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(General</a:t>
            </a:r>
            <a:r>
              <a:rPr sz="2150" b="1" spc="70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spc="-10" dirty="0">
                <a:solidFill>
                  <a:srgbClr val="1F2328"/>
                </a:solidFill>
                <a:latin typeface="Segoe UI Semibold"/>
                <a:cs typeface="Segoe UI Semibold"/>
              </a:rPr>
              <a:t>Purpose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Input/Output)</a:t>
            </a:r>
            <a:r>
              <a:rPr sz="2150" b="1" spc="6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pins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allow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control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over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electronic</a:t>
            </a:r>
            <a:r>
              <a:rPr sz="2150" spc="7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devices.</a:t>
            </a: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Used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0" dirty="0">
                <a:solidFill>
                  <a:srgbClr val="1F2328"/>
                </a:solidFill>
                <a:latin typeface="Segoe UI"/>
                <a:cs typeface="Segoe UI"/>
              </a:rPr>
              <a:t>for: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720"/>
              </a:spcBef>
            </a:pP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Sensors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1170"/>
              </a:spcBef>
            </a:pPr>
            <a:r>
              <a:rPr sz="2150" spc="-20" dirty="0">
                <a:solidFill>
                  <a:srgbClr val="1F2328"/>
                </a:solidFill>
                <a:latin typeface="Segoe UI"/>
                <a:cs typeface="Segoe UI"/>
              </a:rPr>
              <a:t>LEDs</a:t>
            </a:r>
            <a:endParaRPr sz="2150">
              <a:latin typeface="Segoe UI"/>
              <a:cs typeface="Segoe UI"/>
            </a:endParaRPr>
          </a:p>
          <a:p>
            <a:pPr marL="564515" marR="2406650">
              <a:lnSpc>
                <a:spcPts val="3829"/>
              </a:lnSpc>
              <a:spcBef>
                <a:spcPts val="330"/>
              </a:spcBef>
            </a:pP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Motors Cameras</a:t>
            </a:r>
            <a:endParaRPr sz="2150">
              <a:latin typeface="Segoe UI"/>
              <a:cs typeface="Segoe UI"/>
            </a:endParaRPr>
          </a:p>
          <a:p>
            <a:pPr marL="12700" marR="551180">
              <a:lnSpc>
                <a:spcPct val="125000"/>
              </a:lnSpc>
              <a:spcBef>
                <a:spcPts val="260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Makes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ideal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for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robotics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and</a:t>
            </a:r>
            <a:r>
              <a:rPr sz="2150" spc="5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IoT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projects.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70319" y="634047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777777"/>
                </a:solidFill>
                <a:latin typeface="Segoe UI"/>
                <a:cs typeface="Segoe UI"/>
              </a:rPr>
              <a:t>9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093" y="562083"/>
            <a:ext cx="7355205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Popular</a:t>
            </a:r>
            <a:r>
              <a:rPr spc="35" dirty="0"/>
              <a:t> </a:t>
            </a:r>
            <a:r>
              <a:rPr dirty="0"/>
              <a:t>Applications</a:t>
            </a:r>
            <a:r>
              <a:rPr spc="50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Raspberry</a:t>
            </a:r>
            <a:r>
              <a:rPr spc="50" dirty="0"/>
              <a:t> </a:t>
            </a:r>
            <a:r>
              <a:rPr spc="-25" dirty="0"/>
              <a:t>Pi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509427" y="2070746"/>
            <a:ext cx="7508871" cy="3884974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340"/>
              </a:spcBef>
            </a:pPr>
            <a:r>
              <a:rPr b="1" dirty="0">
                <a:latin typeface="Segoe UI Semibold"/>
                <a:cs typeface="Segoe UI Semibold"/>
              </a:rPr>
              <a:t>Education</a:t>
            </a:r>
            <a:r>
              <a:rPr dirty="0"/>
              <a:t>:</a:t>
            </a:r>
            <a:r>
              <a:rPr spc="50" dirty="0"/>
              <a:t> </a:t>
            </a:r>
            <a:r>
              <a:rPr dirty="0"/>
              <a:t>Teaching</a:t>
            </a:r>
            <a:r>
              <a:rPr spc="50" dirty="0"/>
              <a:t> </a:t>
            </a:r>
            <a:r>
              <a:rPr dirty="0"/>
              <a:t>programming</a:t>
            </a:r>
            <a:r>
              <a:rPr spc="55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computer</a:t>
            </a:r>
            <a:r>
              <a:rPr spc="50" dirty="0"/>
              <a:t> </a:t>
            </a:r>
            <a:r>
              <a:rPr spc="-10" dirty="0"/>
              <a:t>science.</a:t>
            </a:r>
          </a:p>
          <a:p>
            <a:pPr marL="40640">
              <a:lnSpc>
                <a:spcPct val="100000"/>
              </a:lnSpc>
              <a:spcBef>
                <a:spcPts val="1245"/>
              </a:spcBef>
            </a:pPr>
            <a:r>
              <a:rPr b="1" dirty="0">
                <a:latin typeface="Segoe UI Semibold"/>
                <a:cs typeface="Segoe UI Semibold"/>
              </a:rPr>
              <a:t>DIY</a:t>
            </a:r>
            <a:r>
              <a:rPr b="1" spc="65" dirty="0">
                <a:latin typeface="Segoe UI Semibold"/>
                <a:cs typeface="Segoe UI Semibold"/>
              </a:rPr>
              <a:t> </a:t>
            </a:r>
            <a:r>
              <a:rPr b="1" dirty="0">
                <a:latin typeface="Segoe UI Semibold"/>
                <a:cs typeface="Segoe UI Semibold"/>
              </a:rPr>
              <a:t>Projects</a:t>
            </a:r>
            <a:r>
              <a:rPr dirty="0"/>
              <a:t>:</a:t>
            </a:r>
            <a:r>
              <a:rPr spc="65" dirty="0"/>
              <a:t> </a:t>
            </a:r>
            <a:r>
              <a:rPr dirty="0"/>
              <a:t>Smart</a:t>
            </a:r>
            <a:r>
              <a:rPr spc="65" dirty="0"/>
              <a:t> </a:t>
            </a:r>
            <a:r>
              <a:rPr dirty="0"/>
              <a:t>home</a:t>
            </a:r>
            <a:r>
              <a:rPr spc="65" dirty="0"/>
              <a:t> </a:t>
            </a:r>
            <a:r>
              <a:rPr dirty="0"/>
              <a:t>devices,</a:t>
            </a:r>
            <a:r>
              <a:rPr spc="65" dirty="0"/>
              <a:t> </a:t>
            </a:r>
            <a:r>
              <a:rPr dirty="0"/>
              <a:t>weather</a:t>
            </a:r>
            <a:r>
              <a:rPr spc="65" dirty="0"/>
              <a:t> </a:t>
            </a:r>
            <a:r>
              <a:rPr dirty="0"/>
              <a:t>stations,</a:t>
            </a:r>
            <a:r>
              <a:rPr spc="65" dirty="0"/>
              <a:t> </a:t>
            </a:r>
            <a:r>
              <a:rPr dirty="0"/>
              <a:t>robots,</a:t>
            </a:r>
            <a:r>
              <a:rPr spc="65" dirty="0"/>
              <a:t> </a:t>
            </a:r>
            <a:r>
              <a:rPr spc="-20" dirty="0"/>
              <a:t>etc.</a:t>
            </a:r>
          </a:p>
          <a:p>
            <a:pPr marL="40640" marR="5080">
              <a:lnSpc>
                <a:spcPct val="145300"/>
              </a:lnSpc>
              <a:spcBef>
                <a:spcPts val="75"/>
              </a:spcBef>
            </a:pPr>
            <a:r>
              <a:rPr b="1" dirty="0">
                <a:latin typeface="Segoe UI Semibold"/>
                <a:cs typeface="Segoe UI Semibold"/>
              </a:rPr>
              <a:t>Media</a:t>
            </a:r>
            <a:r>
              <a:rPr b="1" spc="55" dirty="0">
                <a:latin typeface="Segoe UI Semibold"/>
                <a:cs typeface="Segoe UI Semibold"/>
              </a:rPr>
              <a:t> </a:t>
            </a:r>
            <a:r>
              <a:rPr b="1" dirty="0">
                <a:latin typeface="Segoe UI Semibold"/>
                <a:cs typeface="Segoe UI Semibold"/>
              </a:rPr>
              <a:t>Centers</a:t>
            </a:r>
            <a:r>
              <a:rPr b="1" dirty="0"/>
              <a:t>:</a:t>
            </a:r>
            <a:r>
              <a:rPr b="1" spc="55" dirty="0"/>
              <a:t> </a:t>
            </a:r>
            <a:r>
              <a:rPr dirty="0"/>
              <a:t>Turn</a:t>
            </a:r>
            <a:r>
              <a:rPr spc="55" dirty="0"/>
              <a:t> </a:t>
            </a:r>
            <a:r>
              <a:rPr dirty="0"/>
              <a:t>your</a:t>
            </a:r>
            <a:r>
              <a:rPr spc="55" dirty="0"/>
              <a:t> </a:t>
            </a:r>
            <a:r>
              <a:rPr dirty="0"/>
              <a:t>TV</a:t>
            </a:r>
            <a:r>
              <a:rPr spc="55" dirty="0"/>
              <a:t> </a:t>
            </a:r>
            <a:r>
              <a:rPr dirty="0"/>
              <a:t>into</a:t>
            </a:r>
            <a:r>
              <a:rPr spc="55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dirty="0"/>
              <a:t>smart</a:t>
            </a:r>
            <a:r>
              <a:rPr spc="55" dirty="0"/>
              <a:t> </a:t>
            </a:r>
            <a:r>
              <a:rPr dirty="0"/>
              <a:t>media</a:t>
            </a:r>
            <a:r>
              <a:rPr spc="55" dirty="0"/>
              <a:t> </a:t>
            </a:r>
            <a:r>
              <a:rPr dirty="0"/>
              <a:t>center</a:t>
            </a:r>
            <a:r>
              <a:rPr spc="55" dirty="0"/>
              <a:t> </a:t>
            </a:r>
            <a:r>
              <a:rPr dirty="0"/>
              <a:t>with</a:t>
            </a:r>
            <a:r>
              <a:rPr spc="55" dirty="0"/>
              <a:t> </a:t>
            </a:r>
            <a:r>
              <a:rPr dirty="0"/>
              <a:t>software</a:t>
            </a:r>
            <a:r>
              <a:rPr spc="55" dirty="0"/>
              <a:t> </a:t>
            </a:r>
            <a:r>
              <a:rPr dirty="0"/>
              <a:t>like</a:t>
            </a:r>
            <a:r>
              <a:rPr spc="55" dirty="0"/>
              <a:t> </a:t>
            </a:r>
            <a:r>
              <a:rPr spc="-10" dirty="0">
                <a:latin typeface="Segoe UI Semibold"/>
                <a:cs typeface="Segoe UI Semibold"/>
              </a:rPr>
              <a:t>Kodi</a:t>
            </a:r>
            <a:r>
              <a:rPr spc="-10" dirty="0"/>
              <a:t>. </a:t>
            </a:r>
            <a:endParaRPr lang="en-IE" spc="-10" dirty="0"/>
          </a:p>
          <a:p>
            <a:pPr marL="40640" marR="5080">
              <a:lnSpc>
                <a:spcPct val="145300"/>
              </a:lnSpc>
              <a:spcBef>
                <a:spcPts val="75"/>
              </a:spcBef>
            </a:pPr>
            <a:r>
              <a:rPr b="1" dirty="0">
                <a:latin typeface="Segoe UI Semibold"/>
                <a:cs typeface="Segoe UI Semibold"/>
              </a:rPr>
              <a:t>Gaming</a:t>
            </a:r>
            <a:r>
              <a:rPr dirty="0"/>
              <a:t>:</a:t>
            </a:r>
            <a:r>
              <a:rPr spc="50" dirty="0"/>
              <a:t> </a:t>
            </a:r>
            <a:r>
              <a:rPr dirty="0"/>
              <a:t>Retro</a:t>
            </a:r>
            <a:r>
              <a:rPr spc="60" dirty="0"/>
              <a:t> </a:t>
            </a:r>
            <a:r>
              <a:rPr dirty="0"/>
              <a:t>gaming</a:t>
            </a:r>
            <a:r>
              <a:rPr spc="60" dirty="0"/>
              <a:t> </a:t>
            </a:r>
            <a:r>
              <a:rPr dirty="0"/>
              <a:t>consoles</a:t>
            </a:r>
            <a:r>
              <a:rPr spc="60" dirty="0"/>
              <a:t> </a:t>
            </a:r>
            <a:r>
              <a:rPr dirty="0"/>
              <a:t>using</a:t>
            </a:r>
            <a:r>
              <a:rPr spc="60" dirty="0"/>
              <a:t> </a:t>
            </a:r>
            <a:r>
              <a:rPr b="1" spc="-10" dirty="0">
                <a:latin typeface="Segoe UI Semibold"/>
                <a:cs typeface="Segoe UI Semibold"/>
              </a:rPr>
              <a:t>RetroPie</a:t>
            </a:r>
            <a:r>
              <a:rPr spc="-10" dirty="0"/>
              <a:t>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spcBef>
                  <a:spcPts val="240"/>
                </a:spcBef>
              </a:pPr>
              <a:t>18</a:t>
            </a:fld>
            <a:endParaRPr spc="-2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10A14-E96A-922C-C2BF-5B9B7223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322" y="2215066"/>
            <a:ext cx="2366656" cy="3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lnSpc>
                  <a:spcPct val="100000"/>
                </a:lnSpc>
                <a:spcBef>
                  <a:spcPts val="240"/>
                </a:spcBef>
              </a:pPr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F63B5-3595-109D-B954-5E08221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 fontScale="90000"/>
          </a:bodyPr>
          <a:lstStyle/>
          <a:p>
            <a:r>
              <a:rPr lang="en-IE" dirty="0"/>
              <a:t>Single Board Computers</a:t>
            </a:r>
            <a:br>
              <a:rPr lang="en-IE" dirty="0"/>
            </a:br>
            <a:r>
              <a:rPr lang="en-IE" dirty="0"/>
              <a:t>(</a:t>
            </a:r>
            <a:r>
              <a:rPr lang="en-IE" i="1" dirty="0"/>
              <a:t>and a little about </a:t>
            </a:r>
            <a:r>
              <a:rPr lang="en-IE" i="1" dirty="0" err="1"/>
              <a:t>μC</a:t>
            </a:r>
            <a:r>
              <a:rPr lang="en-IE" i="1" dirty="0"/>
              <a:t>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FDE-E1A5-9D5E-3819-E40BE558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E" dirty="0"/>
              <a:t>Single Board Computer – What</a:t>
            </a:r>
          </a:p>
          <a:p>
            <a:r>
              <a:rPr lang="en-IE" dirty="0" err="1"/>
              <a:t>Microcrontrollers</a:t>
            </a:r>
            <a:endParaRPr lang="en-IE" dirty="0"/>
          </a:p>
          <a:p>
            <a:r>
              <a:rPr lang="en-IE" dirty="0"/>
              <a:t>Raspberry Pi(RPi) Introduction</a:t>
            </a:r>
          </a:p>
          <a:p>
            <a:r>
              <a:rPr lang="en-IE" dirty="0"/>
              <a:t>Getting Started with the RPi </a:t>
            </a:r>
          </a:p>
          <a:p>
            <a:r>
              <a:rPr lang="en-IE" dirty="0"/>
              <a:t>Conventional vs Headless+</a:t>
            </a:r>
          </a:p>
          <a:p>
            <a:r>
              <a:rPr lang="en-IE" dirty="0"/>
              <a:t>Connecting Hardware+ </a:t>
            </a:r>
            <a:r>
              <a:rPr lang="en-IE" dirty="0" err="1"/>
              <a:t>SenseHAT</a:t>
            </a:r>
            <a:endParaRPr lang="en-I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E90BAF-90BB-5BBC-CD3F-11DA77B0E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1" b="361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75811176-1C09-F774-E099-E806B052C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139" r="10933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A270F-3317-4C3C-A118-35BD2D60920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electronicamade.com/raspberry-pi-2-modelo-b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90EB-1F5A-1E76-DA52-EB4C6D39478A}"/>
              </a:ext>
            </a:extLst>
          </p:cNvPr>
          <p:cNvSpPr txBox="1"/>
          <p:nvPr/>
        </p:nvSpPr>
        <p:spPr>
          <a:xfrm>
            <a:off x="7419343" y="6870700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open-electronics.org/arduino-mkr-wifi-101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3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0975" y="2276474"/>
            <a:ext cx="3905249" cy="2305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012" y="755015"/>
            <a:ext cx="5568315" cy="110871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25"/>
              </a:spcBef>
            </a:pPr>
            <a:r>
              <a:rPr dirty="0"/>
              <a:t>Pros</a:t>
            </a:r>
            <a:r>
              <a:rPr spc="-5" dirty="0"/>
              <a:t> </a:t>
            </a:r>
            <a:r>
              <a:rPr dirty="0"/>
              <a:t>and Cons</a:t>
            </a:r>
            <a:r>
              <a:rPr spc="-5" dirty="0"/>
              <a:t> </a:t>
            </a:r>
            <a:r>
              <a:rPr dirty="0"/>
              <a:t>of </a:t>
            </a:r>
            <a:r>
              <a:rPr spc="-10" dirty="0"/>
              <a:t>Raspberry </a:t>
            </a:r>
            <a:r>
              <a:rPr spc="-25" dirty="0"/>
              <a:t>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23050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5437" y="27193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437" y="32051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437" y="36814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417194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5437" y="458628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5437" y="548163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87462" y="2071370"/>
            <a:ext cx="5170805" cy="40354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150" b="1" spc="-10" dirty="0">
                <a:solidFill>
                  <a:srgbClr val="1F2328"/>
                </a:solidFill>
                <a:latin typeface="Segoe UI Semibold"/>
                <a:cs typeface="Segoe UI Semibold"/>
              </a:rPr>
              <a:t>Pros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720"/>
              </a:spcBef>
            </a:pP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Affordable</a:t>
            </a:r>
            <a:endParaRPr sz="2150">
              <a:latin typeface="Segoe UI"/>
              <a:cs typeface="Segoe UI"/>
            </a:endParaRPr>
          </a:p>
          <a:p>
            <a:pPr marL="564515" marR="704215">
              <a:lnSpc>
                <a:spcPct val="145300"/>
              </a:lnSpc>
              <a:spcBef>
                <a:spcPts val="7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Versatile</a:t>
            </a:r>
            <a:r>
              <a:rPr sz="2150" spc="-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and</a:t>
            </a:r>
            <a:r>
              <a:rPr sz="2150" spc="-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customizable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Large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community</a:t>
            </a:r>
            <a:r>
              <a:rPr sz="2150" spc="7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and</a:t>
            </a:r>
            <a:r>
              <a:rPr sz="2150" spc="7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resources</a:t>
            </a: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50" b="1" spc="-10" dirty="0">
                <a:solidFill>
                  <a:srgbClr val="1F2328"/>
                </a:solidFill>
                <a:latin typeface="Segoe UI Semibold"/>
                <a:cs typeface="Segoe UI Semibold"/>
              </a:rPr>
              <a:t>Cons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endParaRPr sz="2150">
              <a:latin typeface="Segoe UI"/>
              <a:cs typeface="Segoe UI"/>
            </a:endParaRPr>
          </a:p>
          <a:p>
            <a:pPr marL="564515" marR="158115">
              <a:lnSpc>
                <a:spcPct val="125000"/>
              </a:lnSpc>
              <a:spcBef>
                <a:spcPts val="7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Limited</a:t>
            </a:r>
            <a:r>
              <a:rPr sz="2150" spc="8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processing</a:t>
            </a:r>
            <a:r>
              <a:rPr sz="2150" spc="8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power</a:t>
            </a:r>
            <a:r>
              <a:rPr sz="2150" spc="8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compared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to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full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desktops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and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laptops</a:t>
            </a:r>
            <a:endParaRPr sz="2150">
              <a:latin typeface="Segoe UI"/>
              <a:cs typeface="Segoe UI"/>
            </a:endParaRPr>
          </a:p>
          <a:p>
            <a:pPr marL="564515" marR="5080">
              <a:lnSpc>
                <a:spcPct val="125000"/>
              </a:lnSpc>
              <a:spcBef>
                <a:spcPts val="600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Usually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need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to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get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more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0" dirty="0">
                <a:solidFill>
                  <a:srgbClr val="1F2328"/>
                </a:solidFill>
                <a:latin typeface="Segoe UI"/>
                <a:cs typeface="Segoe UI"/>
              </a:rPr>
              <a:t>stuff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(enclosure,</a:t>
            </a:r>
            <a:r>
              <a:rPr sz="2150" spc="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30" dirty="0">
                <a:solidFill>
                  <a:srgbClr val="1F2328"/>
                </a:solidFill>
                <a:latin typeface="Segoe UI"/>
                <a:cs typeface="Segoe UI"/>
              </a:rPr>
              <a:t>HATs,</a:t>
            </a:r>
            <a:r>
              <a:rPr sz="2150" spc="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LCD</a:t>
            </a:r>
            <a:r>
              <a:rPr sz="2150" spc="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Screens,</a:t>
            </a:r>
            <a:r>
              <a:rPr sz="2150" spc="1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cables)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lnSpc>
                  <a:spcPct val="100000"/>
                </a:lnSpc>
                <a:spcBef>
                  <a:spcPts val="240"/>
                </a:spcBef>
              </a:pPr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0" y="2600324"/>
            <a:ext cx="2438399" cy="1666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012" y="686255"/>
            <a:ext cx="4473482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SenseHAT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1752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31527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49" y="40481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5437" y="44624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437" y="493871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5437" y="542448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5437" y="5910262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5437" y="6396037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7462" y="1518919"/>
            <a:ext cx="7719695" cy="5092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499"/>
              </a:lnSpc>
              <a:spcBef>
                <a:spcPts val="130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The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Sense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HAT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(Hardware</a:t>
            </a:r>
            <a:r>
              <a:rPr sz="2150" spc="2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Attached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on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0" dirty="0">
                <a:solidFill>
                  <a:srgbClr val="1F2328"/>
                </a:solidFill>
                <a:latin typeface="Segoe UI"/>
                <a:cs typeface="Segoe UI"/>
              </a:rPr>
              <a:t>Top)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is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</a:t>
            </a:r>
            <a:r>
              <a:rPr sz="2150" spc="2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add-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on</a:t>
            </a:r>
            <a:r>
              <a:rPr sz="2150" spc="5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board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for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the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Raspberry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Pi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featuring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collection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of</a:t>
            </a:r>
            <a:r>
              <a:rPr sz="2150" spc="5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sensors</a:t>
            </a:r>
            <a:r>
              <a:rPr sz="2150" spc="4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1F2328"/>
                </a:solidFill>
                <a:latin typeface="Segoe UI"/>
                <a:cs typeface="Segoe UI"/>
              </a:rPr>
              <a:t>and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programmable</a:t>
            </a:r>
            <a:r>
              <a:rPr sz="2150" spc="6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LED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matrix</a:t>
            </a:r>
            <a:endParaRPr sz="2150">
              <a:latin typeface="Segoe UI"/>
              <a:cs typeface="Segoe UI"/>
            </a:endParaRPr>
          </a:p>
          <a:p>
            <a:pPr marL="12700" marR="766445">
              <a:lnSpc>
                <a:spcPct val="125000"/>
              </a:lnSpc>
              <a:spcBef>
                <a:spcPts val="1275"/>
              </a:spcBef>
            </a:pP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LED</a:t>
            </a:r>
            <a:r>
              <a:rPr sz="2150" b="1" spc="35" dirty="0">
                <a:solidFill>
                  <a:srgbClr val="1F2328"/>
                </a:solidFill>
                <a:latin typeface="Segoe UI Semibold"/>
                <a:cs typeface="Segoe UI Semibold"/>
              </a:rPr>
              <a:t> </a:t>
            </a:r>
            <a:r>
              <a:rPr sz="2150" b="1" dirty="0">
                <a:solidFill>
                  <a:srgbClr val="1F2328"/>
                </a:solidFill>
                <a:latin typeface="Segoe UI Semibold"/>
                <a:cs typeface="Segoe UI Semibold"/>
              </a:rPr>
              <a:t>Matrix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8x8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RGB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LED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matrix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for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display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and</a:t>
            </a:r>
            <a:r>
              <a:rPr sz="2150" spc="3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visual output.</a:t>
            </a:r>
            <a:endParaRPr sz="21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50" b="1" spc="-10" dirty="0">
                <a:solidFill>
                  <a:srgbClr val="1F2328"/>
                </a:solidFill>
                <a:latin typeface="Segoe UI Semibold"/>
                <a:cs typeface="Segoe UI Semibold"/>
              </a:rPr>
              <a:t>Sensors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: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720"/>
              </a:spcBef>
            </a:pP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Temperature</a:t>
            </a:r>
            <a:endParaRPr sz="2150">
              <a:latin typeface="Segoe UI"/>
              <a:cs typeface="Segoe UI"/>
            </a:endParaRPr>
          </a:p>
          <a:p>
            <a:pPr marL="564515" marR="6032500">
              <a:lnSpc>
                <a:spcPts val="3829"/>
              </a:lnSpc>
              <a:spcBef>
                <a:spcPts val="254"/>
              </a:spcBef>
            </a:pP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Humidity Pressure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90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Gyroscope</a:t>
            </a:r>
            <a:r>
              <a:rPr sz="2150" spc="6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(orientation)</a:t>
            </a:r>
            <a:endParaRPr sz="2150">
              <a:latin typeface="Segoe UI"/>
              <a:cs typeface="Segoe UI"/>
            </a:endParaRPr>
          </a:p>
          <a:p>
            <a:pPr marL="564515">
              <a:lnSpc>
                <a:spcPct val="100000"/>
              </a:lnSpc>
              <a:spcBef>
                <a:spcPts val="124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Accelerometer</a:t>
            </a:r>
            <a:r>
              <a:rPr sz="2150" spc="1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10" dirty="0">
                <a:solidFill>
                  <a:srgbClr val="1F2328"/>
                </a:solidFill>
                <a:latin typeface="Segoe UI"/>
                <a:cs typeface="Segoe UI"/>
              </a:rPr>
              <a:t>(movement)</a:t>
            </a:r>
            <a:endParaRPr sz="215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47089" y="6340474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77777"/>
                </a:solidFill>
                <a:latin typeface="Segoe UI"/>
                <a:cs typeface="Segoe UI"/>
              </a:rPr>
              <a:t>13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25"/>
              </a:spcBef>
            </a:pPr>
            <a:r>
              <a:rPr dirty="0"/>
              <a:t>Attaching</a:t>
            </a:r>
            <a:r>
              <a:rPr spc="-35" dirty="0"/>
              <a:t> </a:t>
            </a:r>
            <a:r>
              <a:rPr spc="-25" dirty="0"/>
              <a:t>the </a:t>
            </a:r>
            <a:r>
              <a:rPr spc="-10" dirty="0"/>
              <a:t>SenseHAT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35012" y="3940175"/>
            <a:ext cx="1440180" cy="356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See</a:t>
            </a:r>
            <a:r>
              <a:rPr sz="2150" spc="25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dirty="0">
                <a:solidFill>
                  <a:srgbClr val="1F2328"/>
                </a:solidFill>
                <a:latin typeface="Segoe UI"/>
                <a:cs typeface="Segoe UI"/>
              </a:rPr>
              <a:t>the</a:t>
            </a:r>
            <a:r>
              <a:rPr sz="2150" spc="40" dirty="0">
                <a:solidFill>
                  <a:srgbClr val="1F2328"/>
                </a:solidFill>
                <a:latin typeface="Segoe UI"/>
                <a:cs typeface="Segoe UI"/>
              </a:rPr>
              <a:t> </a:t>
            </a:r>
            <a:r>
              <a:rPr sz="2150" spc="-25" dirty="0">
                <a:solidFill>
                  <a:srgbClr val="0969D9"/>
                </a:solidFill>
                <a:latin typeface="Segoe UI"/>
                <a:cs typeface="Segoe UI"/>
                <a:hlinkClick r:id="rId2"/>
              </a:rPr>
              <a:t>Lab</a:t>
            </a:r>
            <a:endParaRPr sz="21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475" y="641682"/>
            <a:ext cx="10687049" cy="6010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lnSpc>
                  <a:spcPct val="100000"/>
                </a:lnSpc>
                <a:spcBef>
                  <a:spcPts val="240"/>
                </a:spcBef>
              </a:pPr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0" y="1819275"/>
            <a:ext cx="2438399" cy="3209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4" y="1009650"/>
            <a:ext cx="8248649" cy="4657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21689" y="6322391"/>
            <a:ext cx="335954" cy="329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800" b="0" i="0">
                <a:solidFill>
                  <a:srgbClr val="777777"/>
                </a:solidFill>
                <a:latin typeface="Segoe UI"/>
                <a:cs typeface="Segoe UI"/>
              </a:defRPr>
            </a:lvl1pPr>
          </a:lstStyle>
          <a:p>
            <a:pPr marL="16129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lang="en-IE" spc="-50" smtClean="0"/>
              <a:pPr marL="161290">
                <a:lnSpc>
                  <a:spcPct val="100000"/>
                </a:lnSpc>
                <a:spcBef>
                  <a:spcPts val="240"/>
                </a:spcBef>
              </a:pPr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CF63-421B-24DA-942A-D4618CCE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What is a Single Board Computer(SBC)?</a:t>
            </a:r>
            <a:endParaRPr lang="en-I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04B3-ADA0-AFC7-C126-2B615CA3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A complete computer on a single board</a:t>
            </a:r>
          </a:p>
          <a:p>
            <a:pPr lvl="1"/>
            <a:r>
              <a:rPr lang="en-GB" sz="2200" dirty="0"/>
              <a:t>CPU, RAM, storage, and I/O ports.</a:t>
            </a:r>
          </a:p>
          <a:p>
            <a:r>
              <a:rPr lang="en-GB" sz="2200" dirty="0"/>
              <a:t>Runs a full-fledged operating system </a:t>
            </a:r>
          </a:p>
          <a:p>
            <a:pPr lvl="1"/>
            <a:r>
              <a:rPr lang="en-GB" sz="2200" dirty="0"/>
              <a:t>Linux distributions</a:t>
            </a:r>
          </a:p>
          <a:p>
            <a:r>
              <a:rPr lang="en-GB" sz="2200" dirty="0"/>
              <a:t>Capable of multitasking, web browsing, and running software applications.</a:t>
            </a:r>
          </a:p>
          <a:p>
            <a:r>
              <a:rPr lang="en-GB" sz="2200" dirty="0"/>
              <a:t>Examples: </a:t>
            </a:r>
            <a:r>
              <a:rPr lang="en-GB" sz="2200" dirty="0" err="1"/>
              <a:t>Rpi</a:t>
            </a:r>
            <a:r>
              <a:rPr lang="en-GB" sz="2200" dirty="0"/>
              <a:t> 4. </a:t>
            </a:r>
            <a:br>
              <a:rPr lang="en-GB" sz="2200" dirty="0"/>
            </a:br>
            <a:endParaRPr lang="en-IE" sz="22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8C61B5A-EE97-DC4E-B846-63BE0155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8693" y="1923669"/>
            <a:ext cx="4014216" cy="301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36A73-F376-650F-46EA-8AB0827A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5512381"/>
            <a:ext cx="2856328" cy="112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4CAA9-8C62-CF22-50E8-37DFDFB65466}"/>
              </a:ext>
            </a:extLst>
          </p:cNvPr>
          <p:cNvSpPr txBox="1"/>
          <p:nvPr/>
        </p:nvSpPr>
        <p:spPr>
          <a:xfrm>
            <a:off x="9884958" y="664063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 dirty="0">
                <a:solidFill>
                  <a:srgbClr val="FFFFFF"/>
                </a:solidFill>
                <a:hlinkClick r:id="rId3" tooltip="https://ibug.io/blog/2019/09/raspberry-pi-4-review-benchma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4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E4456-CB32-47DE-ACB8-C7181701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IE"/>
              <a:t>What is a Microcontroller?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D137-0E5D-863A-AE17-317AC159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GB" sz="1700" dirty="0"/>
              <a:t>A compact computer on a single chip designed for specific operations in embedded systems.</a:t>
            </a:r>
          </a:p>
          <a:p>
            <a:r>
              <a:rPr lang="en-GB" sz="1700" dirty="0"/>
              <a:t>Contains a CPU, small RAM, storage, and operates without a full OS.</a:t>
            </a:r>
          </a:p>
          <a:p>
            <a:r>
              <a:rPr lang="en-GB" sz="1700" dirty="0"/>
              <a:t>Executes pre-programmed tasks, ideal for hardware interactions.</a:t>
            </a:r>
          </a:p>
          <a:p>
            <a:r>
              <a:rPr lang="en-GB" sz="1700" dirty="0"/>
              <a:t>Examples: </a:t>
            </a:r>
          </a:p>
          <a:p>
            <a:pPr lvl="1"/>
            <a:r>
              <a:rPr lang="en-GB" sz="1300" dirty="0"/>
              <a:t>Washing machines (to control cycles)</a:t>
            </a:r>
          </a:p>
          <a:p>
            <a:pPr lvl="1"/>
            <a:r>
              <a:rPr lang="en-GB" sz="1300" dirty="0"/>
              <a:t>Microwaves (to read buttons and run the timer)</a:t>
            </a:r>
          </a:p>
          <a:p>
            <a:pPr lvl="1"/>
            <a:r>
              <a:rPr lang="en-GB" sz="1300" dirty="0"/>
              <a:t>Cars (to monitor engine sensors)</a:t>
            </a:r>
          </a:p>
          <a:p>
            <a:pPr lvl="1"/>
            <a:r>
              <a:rPr lang="en-GB" sz="1300" dirty="0"/>
              <a:t>Toys and remote controls</a:t>
            </a:r>
          </a:p>
        </p:txBody>
      </p:sp>
      <p:pic>
        <p:nvPicPr>
          <p:cNvPr id="2050" name="Picture 2" descr="Arduino Opla used in OKdo home brewery beer project">
            <a:extLst>
              <a:ext uri="{FF2B5EF4-FFF2-40B4-BE49-F238E27FC236}">
                <a16:creationId xmlns:a16="http://schemas.microsoft.com/office/drawing/2014/main" id="{634E19A2-997A-8E27-A546-67793ED5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3849" b="-4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42B36666-BE17-87F3-54D1-AC39E46FC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13" r="11076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black square electronic device with silver metal tips&#10;&#10;Description automatically generated with medium confidence">
            <a:extLst>
              <a:ext uri="{FF2B5EF4-FFF2-40B4-BE49-F238E27FC236}">
                <a16:creationId xmlns:a16="http://schemas.microsoft.com/office/drawing/2014/main" id="{222E2FA0-0C30-329D-C97F-3A0FB22866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835" r="14705" b="-5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3A56E-34EF-CD26-904E-891F2A354125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4" tooltip="https://jpralves.net/post/2021/03/11/arduino-watering-system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4378-66F5-F4DF-812E-3195BCD09EDD}"/>
              </a:ext>
            </a:extLst>
          </p:cNvPr>
          <p:cNvSpPr txBox="1"/>
          <p:nvPr/>
        </p:nvSpPr>
        <p:spPr>
          <a:xfrm>
            <a:off x="7400107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6" tooltip="https://www.pngall.com/microcontroller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0299-98DC-8C59-8C1E-DA3CE8C2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9C1-E230-5FB2-B420-102C204C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Microcontrollers</a:t>
            </a:r>
            <a:endParaRPr lang="en-GB" dirty="0"/>
          </a:p>
          <a:p>
            <a:r>
              <a:rPr lang="en-GB" dirty="0"/>
              <a:t>Designed for specific tasks — no operating system overhead</a:t>
            </a:r>
          </a:p>
          <a:p>
            <a:r>
              <a:rPr lang="en-GB" dirty="0"/>
              <a:t>Continuously loop, waiting for sensor input and responding instantly</a:t>
            </a:r>
          </a:p>
          <a:p>
            <a:r>
              <a:rPr lang="en-GB" dirty="0"/>
              <a:t>Can </a:t>
            </a:r>
            <a:r>
              <a:rPr lang="en-GB" b="1" dirty="0"/>
              <a:t>guarantee predictable response times</a:t>
            </a:r>
            <a:endParaRPr lang="en-GB" dirty="0"/>
          </a:p>
          <a:p>
            <a:r>
              <a:rPr lang="en-GB" dirty="0"/>
              <a:t>Use </a:t>
            </a:r>
            <a:r>
              <a:rPr lang="en-GB" b="1" dirty="0"/>
              <a:t>interrupts</a:t>
            </a:r>
            <a:r>
              <a:rPr lang="en-GB" dirty="0"/>
              <a:t> to react immediately to events (e.g. triggered by a tilt sensor in a car) </a:t>
            </a:r>
          </a:p>
          <a:p>
            <a:pPr marL="0" indent="0">
              <a:buNone/>
            </a:pPr>
            <a:r>
              <a:rPr lang="en-GB" b="1" dirty="0"/>
              <a:t>Single-Board Computers (SBCs)</a:t>
            </a:r>
            <a:endParaRPr lang="en-GB" dirty="0"/>
          </a:p>
          <a:p>
            <a:r>
              <a:rPr lang="en-GB" dirty="0"/>
              <a:t>Run full operating systems (e.g. Linux)</a:t>
            </a:r>
          </a:p>
          <a:p>
            <a:r>
              <a:rPr lang="en-GB" dirty="0"/>
              <a:t>Handle many tasks via scheduling and background processes</a:t>
            </a:r>
          </a:p>
          <a:p>
            <a:r>
              <a:rPr lang="en-GB" b="1" dirty="0"/>
              <a:t>Response times vary</a:t>
            </a:r>
            <a:r>
              <a:rPr lang="en-GB" dirty="0"/>
              <a:t> — not suitable for strict real-time control</a:t>
            </a:r>
          </a:p>
          <a:p>
            <a:pPr marL="0" indent="0">
              <a:buNone/>
            </a:pPr>
            <a:r>
              <a:rPr lang="en-GB" b="1" dirty="0"/>
              <a:t>Summary:</a:t>
            </a:r>
          </a:p>
          <a:p>
            <a:pPr marL="0" indent="0">
              <a:buNone/>
            </a:pPr>
            <a:r>
              <a:rPr lang="en-GB" dirty="0"/>
              <a:t>	Microcontrollers can operate in </a:t>
            </a:r>
            <a:r>
              <a:rPr lang="en-GB" i="1" dirty="0"/>
              <a:t>real-time</a:t>
            </a:r>
            <a:br>
              <a:rPr lang="en-GB" dirty="0"/>
            </a:br>
            <a:r>
              <a:rPr lang="en-GB" dirty="0"/>
              <a:t>	SBCs generally </a:t>
            </a:r>
            <a:r>
              <a:rPr lang="en-GB" b="1" dirty="0"/>
              <a:t>cannot</a:t>
            </a:r>
            <a:endParaRPr lang="en-GB" dirty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634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15C-05EC-72F1-76CD-0D42892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116-E1FE-AC69-433A-FBEDDC2D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b="1" dirty="0"/>
              <a:t>Power Consumption: </a:t>
            </a:r>
            <a:r>
              <a:rPr lang="en-IE" dirty="0"/>
              <a:t>Microcontrollers is more energy-efficient than Raspberry Pi.</a:t>
            </a:r>
          </a:p>
          <a:p>
            <a:r>
              <a:rPr lang="en-IE" b="1" dirty="0"/>
              <a:t>Complexity:</a:t>
            </a:r>
            <a:r>
              <a:rPr lang="en-IE" dirty="0"/>
              <a:t> Raspberry Pi can handle </a:t>
            </a:r>
            <a:r>
              <a:rPr lang="en-IE" dirty="0" err="1"/>
              <a:t>intricate,complex</a:t>
            </a:r>
            <a:r>
              <a:rPr lang="en-IE" dirty="0"/>
              <a:t> tasks due to its robust CPU architecture, memory resources and OS.</a:t>
            </a:r>
          </a:p>
          <a:p>
            <a:r>
              <a:rPr lang="en-IE" b="1" dirty="0"/>
              <a:t>Boot Time: </a:t>
            </a:r>
            <a:r>
              <a:rPr lang="en-IE" dirty="0"/>
              <a:t>Microcontrollers start nearly instantly, while Raspberry Pi requires boot-up time(like your laptop).</a:t>
            </a:r>
          </a:p>
          <a:p>
            <a:r>
              <a:rPr lang="en-IE" b="1" dirty="0"/>
              <a:t>Cost:</a:t>
            </a:r>
            <a:r>
              <a:rPr lang="en-IE" dirty="0"/>
              <a:t> </a:t>
            </a:r>
            <a:r>
              <a:rPr lang="en-GB" dirty="0"/>
              <a:t>Microcontrollers are generally cheaper than SBCs.</a:t>
            </a:r>
            <a:br>
              <a:rPr lang="en-GB" dirty="0"/>
            </a:br>
            <a:endParaRPr lang="en-GB" dirty="0"/>
          </a:p>
          <a:p>
            <a:pPr lvl="1"/>
            <a:endParaRPr lang="en-GB" dirty="0"/>
          </a:p>
          <a:p>
            <a:r>
              <a:rPr lang="en-IE" b="1" dirty="0"/>
              <a:t>Development: </a:t>
            </a:r>
            <a:r>
              <a:rPr lang="en-IE" dirty="0"/>
              <a:t>Raspberry Pi offers a typical Operating System and desktop-like environment, whereas </a:t>
            </a:r>
            <a:r>
              <a:rPr lang="en-IE" dirty="0" err="1"/>
              <a:t>Microconrollers</a:t>
            </a:r>
            <a:r>
              <a:rPr lang="en-IE" dirty="0"/>
              <a:t> requires external coding and uploading.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D85CB-E287-D838-392D-206EF43B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927" y="3429000"/>
            <a:ext cx="2475372" cy="12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C0E-1297-B22A-C775-D75698F0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E" sz="5400"/>
              <a:t>Which one???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F81E-8EB3-F5A2-194E-89A39BF3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b="1" dirty="0"/>
              <a:t>Task Simplicity: </a:t>
            </a:r>
          </a:p>
          <a:p>
            <a:pPr lvl="1"/>
            <a:r>
              <a:rPr lang="en-GB" sz="1500" dirty="0"/>
              <a:t>Use Microcontroller for simpler, hardware-focused tasks. </a:t>
            </a:r>
          </a:p>
          <a:p>
            <a:pPr lvl="1"/>
            <a:r>
              <a:rPr lang="en-GB" sz="1500" dirty="0"/>
              <a:t>Use Raspberry Pi for complex tasks or when a full OS is beneficial (e.g. image processing, DB I/O).</a:t>
            </a:r>
          </a:p>
          <a:p>
            <a:r>
              <a:rPr lang="en-GB" sz="1500" b="1" dirty="0"/>
              <a:t>Power Constraints: </a:t>
            </a:r>
            <a:r>
              <a:rPr lang="en-GB" sz="1500" dirty="0"/>
              <a:t>For battery-operated or energy-efficient systems, Microcontroller is often a better choice.</a:t>
            </a:r>
          </a:p>
          <a:p>
            <a:r>
              <a:rPr lang="en-GB" sz="1500" b="1" dirty="0"/>
              <a:t>Integration: </a:t>
            </a:r>
            <a:r>
              <a:rPr lang="en-GB" sz="1500" dirty="0"/>
              <a:t>Raspberry Pi is ideal for projects that need internet connectivity, computation &amp; processing, or integration with complex software.</a:t>
            </a:r>
          </a:p>
          <a:p>
            <a:r>
              <a:rPr lang="en-GB" sz="1500" b="1" dirty="0"/>
              <a:t>Budget: </a:t>
            </a:r>
            <a:r>
              <a:rPr lang="en-GB" sz="1500" dirty="0"/>
              <a:t>Consider cost implications, especially for large scale or commercial projects.</a:t>
            </a:r>
            <a:endParaRPr lang="en-IE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DD8043-9ABB-6A90-6930-8DC919A2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9048" y="694711"/>
            <a:ext cx="5458968" cy="546857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E813E4-5E77-6939-F149-CB8C62316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07203" y="3153085"/>
            <a:ext cx="1500724" cy="150072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A2460A-A255-933A-5367-EEDB2284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85880" y="3661338"/>
            <a:ext cx="1506494" cy="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BCC9-0191-4346-6750-0C4D04B9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3F-5C25-07EE-F768-88B456CC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E" sz="1400" b="1"/>
              <a:t>Anti-lock Braking System (ABS)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ABS is a safety anti-skid braking system that prevents the wheels from “locking up” during braking, which helps the driver maintain control.</a:t>
            </a:r>
          </a:p>
          <a:p>
            <a:r>
              <a:rPr lang="en-GB" sz="1400" b="1">
                <a:latin typeface="Söhne"/>
              </a:rPr>
              <a:t>How it works:</a:t>
            </a:r>
          </a:p>
          <a:p>
            <a:pPr lvl="1"/>
            <a:r>
              <a:rPr lang="en-GB" sz="1400"/>
              <a:t>Wheel Speed Sensors constantly measure the speed of each wheel and send this data to the ABS controller.</a:t>
            </a:r>
          </a:p>
          <a:p>
            <a:pPr lvl="1"/>
            <a:r>
              <a:rPr lang="en-GB" sz="1400"/>
              <a:t>ABS Controller processes the wheel speed data and determines if a wheel is about to lock up.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If the </a:t>
            </a:r>
            <a:r>
              <a:rPr lang="en-GB" sz="1400"/>
              <a:t>ABS Controller</a:t>
            </a:r>
            <a:r>
              <a:rPr lang="en-GB" sz="1400" b="0" i="0">
                <a:effectLst/>
                <a:latin typeface="Söhne"/>
              </a:rPr>
              <a:t> detects a wheel is about to lock, it decreases the pressure to the brake until the wheel starts moving again. </a:t>
            </a:r>
          </a:p>
          <a:p>
            <a:r>
              <a:rPr lang="en-GB" sz="1400" b="1" i="0">
                <a:effectLst/>
                <a:latin typeface="Söhne"/>
              </a:rPr>
              <a:t>Safety Critical System: Has to Work Always, Has to be Reliable, Has to be Fast, Can’t be waiting around for processor timeslot</a:t>
            </a:r>
          </a:p>
          <a:p>
            <a:pPr lvl="1"/>
            <a:endParaRPr lang="en-IE" sz="1400"/>
          </a:p>
        </p:txBody>
      </p:sp>
      <p:pic>
        <p:nvPicPr>
          <p:cNvPr id="5" name="Picture 4" descr="A diagram of a car accident&#10;&#10;Description automatically generated">
            <a:extLst>
              <a:ext uri="{FF2B5EF4-FFF2-40B4-BE49-F238E27FC236}">
                <a16:creationId xmlns:a16="http://schemas.microsoft.com/office/drawing/2014/main" id="{8E5DA6C0-1FB2-35A7-52FF-72B730D9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07814-6205-456E-B9C6-C1D501D19A88}"/>
              </a:ext>
            </a:extLst>
          </p:cNvPr>
          <p:cNvSpPr txBox="1"/>
          <p:nvPr/>
        </p:nvSpPr>
        <p:spPr>
          <a:xfrm>
            <a:off x="8614875" y="5895072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technofaq.org/posts/2020/08/how-car-technology-has-changed-over-time-and-what-we-can-expect-to-see-in-the-fut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2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301A9-2304-DD0B-6145-E1A2B71F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29ED-9796-8597-BF49-30327771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ABS controller needs to operate in real-time. </a:t>
            </a:r>
          </a:p>
          <a:p>
            <a:r>
              <a:rPr lang="en-GB" sz="2000" dirty="0"/>
              <a:t>When a driver steps on the brake pedal, the ABS must instantly assess and react to wheel slip conditions to prevent skids</a:t>
            </a:r>
          </a:p>
          <a:p>
            <a:r>
              <a:rPr lang="en-GB" sz="2000" dirty="0"/>
              <a:t>A delay in processing could reduce the effectiveness of the ABS, leading to potential accidents.</a:t>
            </a:r>
          </a:p>
          <a:p>
            <a:r>
              <a:rPr lang="en-GB" sz="2000" b="1" dirty="0"/>
              <a:t>Microcontroller</a:t>
            </a:r>
            <a:r>
              <a:rPr lang="en-GB" sz="2000" dirty="0"/>
              <a:t> is the best option here and are used extensively in the automotive industry where safety, performance, and reliability are critical.(Incorporated into ECUs(electronic control units)</a:t>
            </a:r>
            <a:endParaRPr lang="en-IE" sz="2000" dirty="0"/>
          </a:p>
        </p:txBody>
      </p:sp>
      <p:pic>
        <p:nvPicPr>
          <p:cNvPr id="7" name="Picture 6" descr="A close-up of a vehicle control unit&#10;&#10;Description automatically generated">
            <a:extLst>
              <a:ext uri="{FF2B5EF4-FFF2-40B4-BE49-F238E27FC236}">
                <a16:creationId xmlns:a16="http://schemas.microsoft.com/office/drawing/2014/main" id="{B5E4ADF8-0AED-1819-A163-F4392C5D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1538" y="4083406"/>
            <a:ext cx="4108229" cy="212600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FFEA2C-6EE0-BBD8-B235-65DE9167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1" y="1633220"/>
            <a:ext cx="42386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</Words>
  <Application>Microsoft Office PowerPoint</Application>
  <PresentationFormat>Widescreen</PresentationFormat>
  <Paragraphs>189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Segoe UI</vt:lpstr>
      <vt:lpstr>Segoe UI Semibold</vt:lpstr>
      <vt:lpstr>Söhne</vt:lpstr>
      <vt:lpstr>Office Theme</vt:lpstr>
      <vt:lpstr>Single Board Computers</vt:lpstr>
      <vt:lpstr>Single Board Computers (and a little about μC!)</vt:lpstr>
      <vt:lpstr>What is a Single Board Computer(SBC)?</vt:lpstr>
      <vt:lpstr>What is a Microcontroller?</vt:lpstr>
      <vt:lpstr>SBCs vs. Microcontrollers Key Differences</vt:lpstr>
      <vt:lpstr>SBCs vs. Microcontrollers Key Differences</vt:lpstr>
      <vt:lpstr>Which one???</vt:lpstr>
      <vt:lpstr>Example Use Case1: ABS</vt:lpstr>
      <vt:lpstr>Example Use Case1: ABS</vt:lpstr>
      <vt:lpstr>Example Use Case2: Licence Plate Recognition (LPR) </vt:lpstr>
      <vt:lpstr>Example Use Case2: Licence Plate Recognition (LPR) </vt:lpstr>
      <vt:lpstr>Can you use both together?</vt:lpstr>
      <vt:lpstr>Best of Both Worlds</vt:lpstr>
      <vt:lpstr>Raspberry Pi 4</vt:lpstr>
      <vt:lpstr>Raspberry Pi History</vt:lpstr>
      <vt:lpstr>Raspberry Pi Models</vt:lpstr>
      <vt:lpstr>GPIO Pins and Hardware Control</vt:lpstr>
      <vt:lpstr>Popular Applications of Raspberry Pi</vt:lpstr>
      <vt:lpstr>PowerPoint Presentation</vt:lpstr>
      <vt:lpstr>Pros and Cons of Raspberry Pi</vt:lpstr>
      <vt:lpstr>SenseHAT</vt:lpstr>
      <vt:lpstr>Attaching the SenseHAT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Board Computers vs Microcontrollers</dc:title>
  <dc:creator>Frank X Walsh</dc:creator>
  <cp:lastModifiedBy>Frank X Walsh</cp:lastModifiedBy>
  <cp:revision>8</cp:revision>
  <dcterms:created xsi:type="dcterms:W3CDTF">2023-10-26T08:38:17Z</dcterms:created>
  <dcterms:modified xsi:type="dcterms:W3CDTF">2025-11-03T10:43:34Z</dcterms:modified>
</cp:coreProperties>
</file>